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4C57C3-B23F-44A9-90F7-698D52ECC4B7}" v="1" dt="2019-06-07T16:22:06.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0" d="100"/>
          <a:sy n="110" d="100"/>
        </p:scale>
        <p:origin x="34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46A4E8BA-4A7C-43D6-813B-AEFDB0B06470}"/>
    <pc:docChg chg="addSld modSld">
      <pc:chgData name="Matthew Suderman" userId="S::ms13525@bristol.ac.uk::2709995e-3ea8-4fb0-9b62-eb8034dec529" providerId="AD" clId="Web-{46A4E8BA-4A7C-43D6-813B-AEFDB0B06470}" dt="2019-06-03T00:10:12.334" v="268" actId="20577"/>
      <pc:docMkLst>
        <pc:docMk/>
      </pc:docMkLst>
      <pc:sldChg chg="addSp modSp">
        <pc:chgData name="Matthew Suderman" userId="S::ms13525@bristol.ac.uk::2709995e-3ea8-4fb0-9b62-eb8034dec529" providerId="AD" clId="Web-{46A4E8BA-4A7C-43D6-813B-AEFDB0B06470}" dt="2019-06-03T00:10:10.599" v="266" actId="20577"/>
        <pc:sldMkLst>
          <pc:docMk/>
          <pc:sldMk cId="109857222" sldId="256"/>
        </pc:sldMkLst>
        <pc:spChg chg="mod">
          <ac:chgData name="Matthew Suderman" userId="S::ms13525@bristol.ac.uk::2709995e-3ea8-4fb0-9b62-eb8034dec529" providerId="AD" clId="Web-{46A4E8BA-4A7C-43D6-813B-AEFDB0B06470}" dt="2019-06-03T00:06:26.753" v="201" actId="1076"/>
          <ac:spMkLst>
            <pc:docMk/>
            <pc:sldMk cId="109857222" sldId="256"/>
            <ac:spMk id="2" creationId="{4F8C7688-8ED5-4342-B59E-37E65A739D87}"/>
          </ac:spMkLst>
        </pc:spChg>
        <pc:spChg chg="add mod">
          <ac:chgData name="Matthew Suderman" userId="S::ms13525@bristol.ac.uk::2709995e-3ea8-4fb0-9b62-eb8034dec529" providerId="AD" clId="Web-{46A4E8BA-4A7C-43D6-813B-AEFDB0B06470}" dt="2019-06-03T00:10:10.599" v="266" actId="20577"/>
          <ac:spMkLst>
            <pc:docMk/>
            <pc:sldMk cId="109857222" sldId="256"/>
            <ac:spMk id="3" creationId="{06BCFA6E-573E-4233-8E01-167B55E375F9}"/>
          </ac:spMkLst>
        </pc:spChg>
      </pc:sldChg>
      <pc:sldChg chg="addSp modSp new mod modClrScheme chgLayout">
        <pc:chgData name="Matthew Suderman" userId="S::ms13525@bristol.ac.uk::2709995e-3ea8-4fb0-9b62-eb8034dec529" providerId="AD" clId="Web-{46A4E8BA-4A7C-43D6-813B-AEFDB0B06470}" dt="2019-06-03T00:01:29.610" v="50" actId="20577"/>
        <pc:sldMkLst>
          <pc:docMk/>
          <pc:sldMk cId="411561333" sldId="257"/>
        </pc:sldMkLst>
        <pc:spChg chg="add mod">
          <ac:chgData name="Matthew Suderman" userId="S::ms13525@bristol.ac.uk::2709995e-3ea8-4fb0-9b62-eb8034dec529" providerId="AD" clId="Web-{46A4E8BA-4A7C-43D6-813B-AEFDB0B06470}" dt="2019-06-03T00:01:07.438" v="42" actId="20577"/>
          <ac:spMkLst>
            <pc:docMk/>
            <pc:sldMk cId="411561333" sldId="257"/>
            <ac:spMk id="2" creationId="{15016AF3-F3E4-413F-BAF0-5E801DBB1FDA}"/>
          </ac:spMkLst>
        </pc:spChg>
        <pc:spChg chg="add mod">
          <ac:chgData name="Matthew Suderman" userId="S::ms13525@bristol.ac.uk::2709995e-3ea8-4fb0-9b62-eb8034dec529" providerId="AD" clId="Web-{46A4E8BA-4A7C-43D6-813B-AEFDB0B06470}" dt="2019-06-03T00:01:29.610" v="50" actId="20577"/>
          <ac:spMkLst>
            <pc:docMk/>
            <pc:sldMk cId="411561333" sldId="257"/>
            <ac:spMk id="3" creationId="{FB656F1E-2862-48D0-9B68-BE59C541D1D7}"/>
          </ac:spMkLst>
        </pc:spChg>
      </pc:sldChg>
      <pc:sldChg chg="modSp new">
        <pc:chgData name="Matthew Suderman" userId="S::ms13525@bristol.ac.uk::2709995e-3ea8-4fb0-9b62-eb8034dec529" providerId="AD" clId="Web-{46A4E8BA-4A7C-43D6-813B-AEFDB0B06470}" dt="2019-06-03T00:01:56.954" v="76" actId="20577"/>
        <pc:sldMkLst>
          <pc:docMk/>
          <pc:sldMk cId="2058991871" sldId="258"/>
        </pc:sldMkLst>
        <pc:spChg chg="mod">
          <ac:chgData name="Matthew Suderman" userId="S::ms13525@bristol.ac.uk::2709995e-3ea8-4fb0-9b62-eb8034dec529" providerId="AD" clId="Web-{46A4E8BA-4A7C-43D6-813B-AEFDB0B06470}" dt="2019-06-03T00:01:50.142" v="69" actId="20577"/>
          <ac:spMkLst>
            <pc:docMk/>
            <pc:sldMk cId="2058991871" sldId="258"/>
            <ac:spMk id="2" creationId="{3DA76448-B935-4D11-95C5-7D24490CFEDC}"/>
          </ac:spMkLst>
        </pc:spChg>
        <pc:spChg chg="mod">
          <ac:chgData name="Matthew Suderman" userId="S::ms13525@bristol.ac.uk::2709995e-3ea8-4fb0-9b62-eb8034dec529" providerId="AD" clId="Web-{46A4E8BA-4A7C-43D6-813B-AEFDB0B06470}" dt="2019-06-03T00:01:56.954" v="76" actId="20577"/>
          <ac:spMkLst>
            <pc:docMk/>
            <pc:sldMk cId="2058991871" sldId="258"/>
            <ac:spMk id="3" creationId="{7154CA86-AFCA-4EFA-94E8-9840D548B214}"/>
          </ac:spMkLst>
        </pc:spChg>
      </pc:sldChg>
      <pc:sldChg chg="modSp new">
        <pc:chgData name="Matthew Suderman" userId="S::ms13525@bristol.ac.uk::2709995e-3ea8-4fb0-9b62-eb8034dec529" providerId="AD" clId="Web-{46A4E8BA-4A7C-43D6-813B-AEFDB0B06470}" dt="2019-06-03T00:03:02.689" v="100" actId="20577"/>
        <pc:sldMkLst>
          <pc:docMk/>
          <pc:sldMk cId="3320844269" sldId="259"/>
        </pc:sldMkLst>
        <pc:spChg chg="mod">
          <ac:chgData name="Matthew Suderman" userId="S::ms13525@bristol.ac.uk::2709995e-3ea8-4fb0-9b62-eb8034dec529" providerId="AD" clId="Web-{46A4E8BA-4A7C-43D6-813B-AEFDB0B06470}" dt="2019-06-03T00:02:37.642" v="89" actId="20577"/>
          <ac:spMkLst>
            <pc:docMk/>
            <pc:sldMk cId="3320844269" sldId="259"/>
            <ac:spMk id="2" creationId="{9BDE952C-A7A6-4B0D-A0F6-11BD302D6ACD}"/>
          </ac:spMkLst>
        </pc:spChg>
        <pc:spChg chg="mod">
          <ac:chgData name="Matthew Suderman" userId="S::ms13525@bristol.ac.uk::2709995e-3ea8-4fb0-9b62-eb8034dec529" providerId="AD" clId="Web-{46A4E8BA-4A7C-43D6-813B-AEFDB0B06470}" dt="2019-06-03T00:03:02.689" v="100" actId="20577"/>
          <ac:spMkLst>
            <pc:docMk/>
            <pc:sldMk cId="3320844269" sldId="259"/>
            <ac:spMk id="3" creationId="{91CB0309-9FD9-4F5E-AD9A-90F8A4CA63C2}"/>
          </ac:spMkLst>
        </pc:spChg>
      </pc:sldChg>
      <pc:sldChg chg="modSp new">
        <pc:chgData name="Matthew Suderman" userId="S::ms13525@bristol.ac.uk::2709995e-3ea8-4fb0-9b62-eb8034dec529" providerId="AD" clId="Web-{46A4E8BA-4A7C-43D6-813B-AEFDB0B06470}" dt="2019-06-03T00:03:18.158" v="130" actId="20577"/>
        <pc:sldMkLst>
          <pc:docMk/>
          <pc:sldMk cId="1996812350" sldId="260"/>
        </pc:sldMkLst>
        <pc:spChg chg="mod">
          <ac:chgData name="Matthew Suderman" userId="S::ms13525@bristol.ac.uk::2709995e-3ea8-4fb0-9b62-eb8034dec529" providerId="AD" clId="Web-{46A4E8BA-4A7C-43D6-813B-AEFDB0B06470}" dt="2019-06-03T00:03:18.158" v="130" actId="20577"/>
          <ac:spMkLst>
            <pc:docMk/>
            <pc:sldMk cId="1996812350" sldId="260"/>
            <ac:spMk id="2" creationId="{76C024BF-BDC8-4963-94FF-54DA8B40AFE8}"/>
          </ac:spMkLst>
        </pc:spChg>
        <pc:spChg chg="mod">
          <ac:chgData name="Matthew Suderman" userId="S::ms13525@bristol.ac.uk::2709995e-3ea8-4fb0-9b62-eb8034dec529" providerId="AD" clId="Web-{46A4E8BA-4A7C-43D6-813B-AEFDB0B06470}" dt="2019-06-03T00:03:12.392" v="112" actId="20577"/>
          <ac:spMkLst>
            <pc:docMk/>
            <pc:sldMk cId="1996812350" sldId="260"/>
            <ac:spMk id="3" creationId="{7037F56C-6A94-435F-BAF0-38EA3B2C7ADC}"/>
          </ac:spMkLst>
        </pc:spChg>
      </pc:sldChg>
      <pc:sldChg chg="modSp new addAnim delAnim modAnim">
        <pc:chgData name="Matthew Suderman" userId="S::ms13525@bristol.ac.uk::2709995e-3ea8-4fb0-9b62-eb8034dec529" providerId="AD" clId="Web-{46A4E8BA-4A7C-43D6-813B-AEFDB0B06470}" dt="2019-06-03T00:05:12.050" v="193"/>
        <pc:sldMkLst>
          <pc:docMk/>
          <pc:sldMk cId="748629685" sldId="261"/>
        </pc:sldMkLst>
        <pc:spChg chg="mod">
          <ac:chgData name="Matthew Suderman" userId="S::ms13525@bristol.ac.uk::2709995e-3ea8-4fb0-9b62-eb8034dec529" providerId="AD" clId="Web-{46A4E8BA-4A7C-43D6-813B-AEFDB0B06470}" dt="2019-06-03T00:03:41.705" v="157" actId="20577"/>
          <ac:spMkLst>
            <pc:docMk/>
            <pc:sldMk cId="748629685" sldId="261"/>
            <ac:spMk id="2" creationId="{A74FE514-F7FE-4250-BFB6-507F1D3BF74F}"/>
          </ac:spMkLst>
        </pc:spChg>
        <pc:spChg chg="mod">
          <ac:chgData name="Matthew Suderman" userId="S::ms13525@bristol.ac.uk::2709995e-3ea8-4fb0-9b62-eb8034dec529" providerId="AD" clId="Web-{46A4E8BA-4A7C-43D6-813B-AEFDB0B06470}" dt="2019-06-03T00:03:54.455" v="166" actId="20577"/>
          <ac:spMkLst>
            <pc:docMk/>
            <pc:sldMk cId="748629685" sldId="261"/>
            <ac:spMk id="3" creationId="{1F0F6FD2-0ECF-486F-B902-4EF58FC97B63}"/>
          </ac:spMkLst>
        </pc:spChg>
      </pc:sldChg>
      <pc:sldChg chg="modSp new">
        <pc:chgData name="Matthew Suderman" userId="S::ms13525@bristol.ac.uk::2709995e-3ea8-4fb0-9b62-eb8034dec529" providerId="AD" clId="Web-{46A4E8BA-4A7C-43D6-813B-AEFDB0B06470}" dt="2019-06-03T00:04:15.690" v="182" actId="20577"/>
        <pc:sldMkLst>
          <pc:docMk/>
          <pc:sldMk cId="2651363549" sldId="262"/>
        </pc:sldMkLst>
        <pc:spChg chg="mod">
          <ac:chgData name="Matthew Suderman" userId="S::ms13525@bristol.ac.uk::2709995e-3ea8-4fb0-9b62-eb8034dec529" providerId="AD" clId="Web-{46A4E8BA-4A7C-43D6-813B-AEFDB0B06470}" dt="2019-06-03T00:04:15.690" v="182" actId="20577"/>
          <ac:spMkLst>
            <pc:docMk/>
            <pc:sldMk cId="2651363549" sldId="262"/>
            <ac:spMk id="2" creationId="{8BF0F6FB-C7C3-4895-9EED-3ED64D5E7D3B}"/>
          </ac:spMkLst>
        </pc:spChg>
        <pc:spChg chg="mod">
          <ac:chgData name="Matthew Suderman" userId="S::ms13525@bristol.ac.uk::2709995e-3ea8-4fb0-9b62-eb8034dec529" providerId="AD" clId="Web-{46A4E8BA-4A7C-43D6-813B-AEFDB0B06470}" dt="2019-06-03T00:03:58.158" v="171" actId="20577"/>
          <ac:spMkLst>
            <pc:docMk/>
            <pc:sldMk cId="2651363549" sldId="262"/>
            <ac:spMk id="3" creationId="{B2EBC399-A365-4E51-8549-B70F0C7DBC13}"/>
          </ac:spMkLst>
        </pc:spChg>
      </pc:sldChg>
    </pc:docChg>
  </pc:docChgLst>
  <pc:docChgLst>
    <pc:chgData name="Matthew Suderman" userId="2709995e-3ea8-4fb0-9b62-eb8034dec529" providerId="ADAL" clId="{19CB403B-B86D-4C2E-90F0-D0B738C46F9A}"/>
    <pc:docChg chg="undo custSel modSld">
      <pc:chgData name="Matthew Suderman" userId="2709995e-3ea8-4fb0-9b62-eb8034dec529" providerId="ADAL" clId="{19CB403B-B86D-4C2E-90F0-D0B738C46F9A}" dt="2019-06-03T11:01:20.631" v="139"/>
      <pc:docMkLst>
        <pc:docMk/>
      </pc:docMkLst>
      <pc:sldChg chg="modSp modAnim">
        <pc:chgData name="Matthew Suderman" userId="2709995e-3ea8-4fb0-9b62-eb8034dec529" providerId="ADAL" clId="{19CB403B-B86D-4C2E-90F0-D0B738C46F9A}" dt="2019-06-03T10:49:03.856" v="28"/>
        <pc:sldMkLst>
          <pc:docMk/>
          <pc:sldMk cId="109857222" sldId="256"/>
        </pc:sldMkLst>
        <pc:spChg chg="mod">
          <ac:chgData name="Matthew Suderman" userId="2709995e-3ea8-4fb0-9b62-eb8034dec529" providerId="ADAL" clId="{19CB403B-B86D-4C2E-90F0-D0B738C46F9A}" dt="2019-06-03T10:48:54.325" v="27" actId="20577"/>
          <ac:spMkLst>
            <pc:docMk/>
            <pc:sldMk cId="109857222" sldId="256"/>
            <ac:spMk id="3" creationId="{06BCFA6E-573E-4233-8E01-167B55E375F9}"/>
          </ac:spMkLst>
        </pc:spChg>
      </pc:sldChg>
      <pc:sldChg chg="modSp">
        <pc:chgData name="Matthew Suderman" userId="2709995e-3ea8-4fb0-9b62-eb8034dec529" providerId="ADAL" clId="{19CB403B-B86D-4C2E-90F0-D0B738C46F9A}" dt="2019-06-03T10:57:13.790" v="111" actId="255"/>
        <pc:sldMkLst>
          <pc:docMk/>
          <pc:sldMk cId="411561333" sldId="257"/>
        </pc:sldMkLst>
        <pc:spChg chg="mod">
          <ac:chgData name="Matthew Suderman" userId="2709995e-3ea8-4fb0-9b62-eb8034dec529" providerId="ADAL" clId="{19CB403B-B86D-4C2E-90F0-D0B738C46F9A}" dt="2019-06-03T10:57:13.790" v="111" actId="255"/>
          <ac:spMkLst>
            <pc:docMk/>
            <pc:sldMk cId="411561333" sldId="257"/>
            <ac:spMk id="3" creationId="{FB656F1E-2862-48D0-9B68-BE59C541D1D7}"/>
          </ac:spMkLst>
        </pc:spChg>
      </pc:sldChg>
      <pc:sldChg chg="modSp">
        <pc:chgData name="Matthew Suderman" userId="2709995e-3ea8-4fb0-9b62-eb8034dec529" providerId="ADAL" clId="{19CB403B-B86D-4C2E-90F0-D0B738C46F9A}" dt="2019-06-03T10:52:08.290" v="65" actId="403"/>
        <pc:sldMkLst>
          <pc:docMk/>
          <pc:sldMk cId="2058991871" sldId="258"/>
        </pc:sldMkLst>
        <pc:spChg chg="mod">
          <ac:chgData name="Matthew Suderman" userId="2709995e-3ea8-4fb0-9b62-eb8034dec529" providerId="ADAL" clId="{19CB403B-B86D-4C2E-90F0-D0B738C46F9A}" dt="2019-06-03T10:52:08.290" v="65" actId="403"/>
          <ac:spMkLst>
            <pc:docMk/>
            <pc:sldMk cId="2058991871" sldId="258"/>
            <ac:spMk id="3" creationId="{7154CA86-AFCA-4EFA-94E8-9840D548B214}"/>
          </ac:spMkLst>
        </pc:spChg>
      </pc:sldChg>
      <pc:sldChg chg="modSp">
        <pc:chgData name="Matthew Suderman" userId="2709995e-3ea8-4fb0-9b62-eb8034dec529" providerId="ADAL" clId="{19CB403B-B86D-4C2E-90F0-D0B738C46F9A}" dt="2019-06-03T10:52:34.078" v="69" actId="403"/>
        <pc:sldMkLst>
          <pc:docMk/>
          <pc:sldMk cId="3320844269" sldId="259"/>
        </pc:sldMkLst>
        <pc:spChg chg="mod">
          <ac:chgData name="Matthew Suderman" userId="2709995e-3ea8-4fb0-9b62-eb8034dec529" providerId="ADAL" clId="{19CB403B-B86D-4C2E-90F0-D0B738C46F9A}" dt="2019-06-03T10:52:34.078" v="69" actId="403"/>
          <ac:spMkLst>
            <pc:docMk/>
            <pc:sldMk cId="3320844269" sldId="259"/>
            <ac:spMk id="3" creationId="{91CB0309-9FD9-4F5E-AD9A-90F8A4CA63C2}"/>
          </ac:spMkLst>
        </pc:spChg>
      </pc:sldChg>
      <pc:sldChg chg="modSp">
        <pc:chgData name="Matthew Suderman" userId="2709995e-3ea8-4fb0-9b62-eb8034dec529" providerId="ADAL" clId="{19CB403B-B86D-4C2E-90F0-D0B738C46F9A}" dt="2019-06-03T10:54:12.280" v="83" actId="27636"/>
        <pc:sldMkLst>
          <pc:docMk/>
          <pc:sldMk cId="1996812350" sldId="260"/>
        </pc:sldMkLst>
        <pc:spChg chg="mod">
          <ac:chgData name="Matthew Suderman" userId="2709995e-3ea8-4fb0-9b62-eb8034dec529" providerId="ADAL" clId="{19CB403B-B86D-4C2E-90F0-D0B738C46F9A}" dt="2019-06-03T10:54:12.280" v="83" actId="27636"/>
          <ac:spMkLst>
            <pc:docMk/>
            <pc:sldMk cId="1996812350" sldId="260"/>
            <ac:spMk id="3" creationId="{7037F56C-6A94-435F-BAF0-38EA3B2C7ADC}"/>
          </ac:spMkLst>
        </pc:spChg>
      </pc:sldChg>
      <pc:sldChg chg="addSp modSp modAnim">
        <pc:chgData name="Matthew Suderman" userId="2709995e-3ea8-4fb0-9b62-eb8034dec529" providerId="ADAL" clId="{19CB403B-B86D-4C2E-90F0-D0B738C46F9A}" dt="2019-06-03T11:01:20.631" v="139"/>
        <pc:sldMkLst>
          <pc:docMk/>
          <pc:sldMk cId="748629685" sldId="261"/>
        </pc:sldMkLst>
        <pc:spChg chg="mod">
          <ac:chgData name="Matthew Suderman" userId="2709995e-3ea8-4fb0-9b62-eb8034dec529" providerId="ADAL" clId="{19CB403B-B86D-4C2E-90F0-D0B738C46F9A}" dt="2019-06-03T10:58:51.918" v="133"/>
          <ac:spMkLst>
            <pc:docMk/>
            <pc:sldMk cId="748629685" sldId="261"/>
            <ac:spMk id="2" creationId="{A74FE514-F7FE-4250-BFB6-507F1D3BF74F}"/>
          </ac:spMkLst>
        </pc:spChg>
        <pc:spChg chg="mod">
          <ac:chgData name="Matthew Suderman" userId="2709995e-3ea8-4fb0-9b62-eb8034dec529" providerId="ADAL" clId="{19CB403B-B86D-4C2E-90F0-D0B738C46F9A}" dt="2019-06-03T10:56:15.286" v="101" actId="403"/>
          <ac:spMkLst>
            <pc:docMk/>
            <pc:sldMk cId="748629685" sldId="261"/>
            <ac:spMk id="3" creationId="{1F0F6FD2-0ECF-486F-B902-4EF58FC97B63}"/>
          </ac:spMkLst>
        </pc:spChg>
        <pc:spChg chg="add mod">
          <ac:chgData name="Matthew Suderman" userId="2709995e-3ea8-4fb0-9b62-eb8034dec529" providerId="ADAL" clId="{19CB403B-B86D-4C2E-90F0-D0B738C46F9A}" dt="2019-06-03T10:59:25.011" v="137" actId="1076"/>
          <ac:spMkLst>
            <pc:docMk/>
            <pc:sldMk cId="748629685" sldId="261"/>
            <ac:spMk id="4" creationId="{1DD113A6-695F-4FCA-9F6B-571527646EDE}"/>
          </ac:spMkLst>
        </pc:spChg>
      </pc:sldChg>
      <pc:sldChg chg="modSp modAnim">
        <pc:chgData name="Matthew Suderman" userId="2709995e-3ea8-4fb0-9b62-eb8034dec529" providerId="ADAL" clId="{19CB403B-B86D-4C2E-90F0-D0B738C46F9A}" dt="2019-06-03T10:56:50.144" v="110"/>
        <pc:sldMkLst>
          <pc:docMk/>
          <pc:sldMk cId="2651363549" sldId="262"/>
        </pc:sldMkLst>
        <pc:spChg chg="mod">
          <ac:chgData name="Matthew Suderman" userId="2709995e-3ea8-4fb0-9b62-eb8034dec529" providerId="ADAL" clId="{19CB403B-B86D-4C2E-90F0-D0B738C46F9A}" dt="2019-06-03T10:56:32.521" v="103" actId="27636"/>
          <ac:spMkLst>
            <pc:docMk/>
            <pc:sldMk cId="2651363549" sldId="262"/>
            <ac:spMk id="3" creationId="{B2EBC399-A365-4E51-8549-B70F0C7DBC13}"/>
          </ac:spMkLst>
        </pc:spChg>
      </pc:sldChg>
    </pc:docChg>
  </pc:docChgLst>
  <pc:docChgLst>
    <pc:chgData name="Matthew Suderman" userId="2709995e-3ea8-4fb0-9b62-eb8034dec529" providerId="ADAL" clId="{4B4C57C3-B23F-44A9-90F7-698D52ECC4B7}"/>
    <pc:docChg chg="modSld">
      <pc:chgData name="Matthew Suderman" userId="2709995e-3ea8-4fb0-9b62-eb8034dec529" providerId="ADAL" clId="{4B4C57C3-B23F-44A9-90F7-698D52ECC4B7}" dt="2019-06-07T16:22:06.847" v="0"/>
      <pc:docMkLst>
        <pc:docMk/>
      </pc:docMkLst>
      <pc:sldChg chg="modSp">
        <pc:chgData name="Matthew Suderman" userId="2709995e-3ea8-4fb0-9b62-eb8034dec529" providerId="ADAL" clId="{4B4C57C3-B23F-44A9-90F7-698D52ECC4B7}" dt="2019-06-07T16:22:06.847" v="0"/>
        <pc:sldMkLst>
          <pc:docMk/>
          <pc:sldMk cId="2058991871" sldId="258"/>
        </pc:sldMkLst>
        <pc:spChg chg="mod">
          <ac:chgData name="Matthew Suderman" userId="2709995e-3ea8-4fb0-9b62-eb8034dec529" providerId="ADAL" clId="{4B4C57C3-B23F-44A9-90F7-698D52ECC4B7}" dt="2019-06-07T16:22:06.847" v="0"/>
          <ac:spMkLst>
            <pc:docMk/>
            <pc:sldMk cId="2058991871" sldId="258"/>
            <ac:spMk id="3" creationId="{7154CA86-AFCA-4EFA-94E8-9840D548B214}"/>
          </ac:spMkLst>
        </pc:spChg>
      </pc:sldChg>
    </pc:docChg>
  </pc:docChgLst>
  <pc:docChgLst>
    <pc:chgData name="Matthew Suderman" userId="S::ms13525@bristol.ac.uk::2709995e-3ea8-4fb0-9b62-eb8034dec529" providerId="AD" clId="Web-{7A290C80-514D-2BC7-EFB1-17FF591911D3}"/>
    <pc:docChg chg="modSld">
      <pc:chgData name="Matthew Suderman" userId="S::ms13525@bristol.ac.uk::2709995e-3ea8-4fb0-9b62-eb8034dec529" providerId="AD" clId="Web-{7A290C80-514D-2BC7-EFB1-17FF591911D3}" dt="2019-05-31T17:03:27.944" v="22" actId="20577"/>
      <pc:docMkLst>
        <pc:docMk/>
      </pc:docMkLst>
      <pc:sldChg chg="addSp delSp modSp mod modClrScheme chgLayout">
        <pc:chgData name="Matthew Suderman" userId="S::ms13525@bristol.ac.uk::2709995e-3ea8-4fb0-9b62-eb8034dec529" providerId="AD" clId="Web-{7A290C80-514D-2BC7-EFB1-17FF591911D3}" dt="2019-05-31T17:03:25.350" v="21" actId="20577"/>
        <pc:sldMkLst>
          <pc:docMk/>
          <pc:sldMk cId="109857222" sldId="256"/>
        </pc:sldMkLst>
        <pc:spChg chg="del">
          <ac:chgData name="Matthew Suderman" userId="S::ms13525@bristol.ac.uk::2709995e-3ea8-4fb0-9b62-eb8034dec529" providerId="AD" clId="Web-{7A290C80-514D-2BC7-EFB1-17FF591911D3}" dt="2019-05-31T10:47:13.549" v="0"/>
          <ac:spMkLst>
            <pc:docMk/>
            <pc:sldMk cId="109857222" sldId="256"/>
            <ac:spMk id="2" creationId="{00000000-0000-0000-0000-000000000000}"/>
          </ac:spMkLst>
        </pc:spChg>
        <pc:spChg chg="add mod">
          <ac:chgData name="Matthew Suderman" userId="S::ms13525@bristol.ac.uk::2709995e-3ea8-4fb0-9b62-eb8034dec529" providerId="AD" clId="Web-{7A290C80-514D-2BC7-EFB1-17FF591911D3}" dt="2019-05-31T17:03:25.350" v="21" actId="20577"/>
          <ac:spMkLst>
            <pc:docMk/>
            <pc:sldMk cId="109857222" sldId="256"/>
            <ac:spMk id="2" creationId="{4F8C7688-8ED5-4342-B59E-37E65A739D87}"/>
          </ac:spMkLst>
        </pc:spChg>
        <pc:spChg chg="del">
          <ac:chgData name="Matthew Suderman" userId="S::ms13525@bristol.ac.uk::2709995e-3ea8-4fb0-9b62-eb8034dec529" providerId="AD" clId="Web-{7A290C80-514D-2BC7-EFB1-17FF591911D3}" dt="2019-05-31T10:47:13.549" v="0"/>
          <ac:spMkLst>
            <pc:docMk/>
            <pc:sldMk cId="109857222"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07/06/2019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07/06/2019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07/06/2019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ubmed/31139831" TargetMode="External"/><Relationship Id="rId2" Type="http://schemas.openxmlformats.org/officeDocument/2006/relationships/hyperlink" Target="https://www.ncbi.nlm.nih.gov/pubmed/30779925" TargetMode="External"/><Relationship Id="rId1" Type="http://schemas.openxmlformats.org/officeDocument/2006/relationships/slideLayout" Target="../slideLayouts/slideLayout2.xml"/><Relationship Id="rId4" Type="http://schemas.openxmlformats.org/officeDocument/2006/relationships/hyperlink" Target="https://www.ncbi.nlm.nih.gov/pubmed/3111625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31132961" TargetMode="External"/><Relationship Id="rId2" Type="http://schemas.openxmlformats.org/officeDocument/2006/relationships/hyperlink" Target="http://http:" TargetMode="External"/><Relationship Id="rId1" Type="http://schemas.openxmlformats.org/officeDocument/2006/relationships/slideLayout" Target="../slideLayouts/slideLayout2.xml"/><Relationship Id="rId5" Type="http://schemas.openxmlformats.org/officeDocument/2006/relationships/hyperlink" Target="https://www.ncbi.nlm.nih.gov/pubmed/31109152" TargetMode="External"/><Relationship Id="rId4" Type="http://schemas.openxmlformats.org/officeDocument/2006/relationships/hyperlink" Target="https://www.ncbi.nlm.nih.gov/pubmed/31113950"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ncbi.nlm.nih.gov/pubmed/303027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cbi.nlm.nih.gov/pubmed/31113906" TargetMode="External"/><Relationship Id="rId2" Type="http://schemas.openxmlformats.org/officeDocument/2006/relationships/hyperlink" Target="https://www.ncbi.nlm.nih.gov/pubmed/3113801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cbi.nlm.nih.gov/pubmed/3112229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8C7688-8ED5-4342-B59E-37E65A739D87}"/>
              </a:ext>
            </a:extLst>
          </p:cNvPr>
          <p:cNvSpPr txBox="1"/>
          <p:nvPr/>
        </p:nvSpPr>
        <p:spPr>
          <a:xfrm>
            <a:off x="4517756" y="2360908"/>
            <a:ext cx="5364996"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dirty="0"/>
              <a:t>Journal club </a:t>
            </a:r>
            <a:endParaRPr lang="en-US" sz="5400" dirty="0">
              <a:cs typeface="Calibri"/>
            </a:endParaRPr>
          </a:p>
          <a:p>
            <a:pPr algn="ctr"/>
            <a:r>
              <a:rPr lang="en-US" sz="5400" dirty="0">
                <a:cs typeface="Calibri"/>
              </a:rPr>
              <a:t>June 4, 2019</a:t>
            </a:r>
          </a:p>
        </p:txBody>
      </p:sp>
      <p:sp>
        <p:nvSpPr>
          <p:cNvPr id="3" name="TextBox 2">
            <a:extLst>
              <a:ext uri="{FF2B5EF4-FFF2-40B4-BE49-F238E27FC236}">
                <a16:creationId xmlns:a16="http://schemas.microsoft.com/office/drawing/2014/main" id="{06BCFA6E-573E-4233-8E01-167B55E375F9}"/>
              </a:ext>
            </a:extLst>
          </p:cNvPr>
          <p:cNvSpPr txBox="1"/>
          <p:nvPr/>
        </p:nvSpPr>
        <p:spPr>
          <a:xfrm>
            <a:off x="6209654" y="5150602"/>
            <a:ext cx="274319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 it's been an odd couple of weeks in epigenetics (you've been warned)</a:t>
            </a:r>
            <a:endParaRPr lang="en-US" dirty="0">
              <a:cs typeface="Calibri"/>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16AF3-F3E4-413F-BAF0-5E801DBB1FDA}"/>
              </a:ext>
            </a:extLst>
          </p:cNvPr>
          <p:cNvSpPr>
            <a:spLocks noGrp="1"/>
          </p:cNvSpPr>
          <p:nvPr>
            <p:ph type="title"/>
          </p:nvPr>
        </p:nvSpPr>
        <p:spPr/>
        <p:txBody>
          <a:bodyPr/>
          <a:lstStyle/>
          <a:p>
            <a:r>
              <a:rPr lang="en-US">
                <a:cs typeface="Calibri Light"/>
              </a:rPr>
              <a:t>EWAS in blood</a:t>
            </a:r>
            <a:endParaRPr lang="en-US"/>
          </a:p>
        </p:txBody>
      </p:sp>
      <p:sp>
        <p:nvSpPr>
          <p:cNvPr id="3" name="Content Placeholder 2">
            <a:extLst>
              <a:ext uri="{FF2B5EF4-FFF2-40B4-BE49-F238E27FC236}">
                <a16:creationId xmlns:a16="http://schemas.microsoft.com/office/drawing/2014/main" id="{FB656F1E-2862-48D0-9B68-BE59C541D1D7}"/>
              </a:ext>
            </a:extLst>
          </p:cNvPr>
          <p:cNvSpPr>
            <a:spLocks noGrp="1"/>
          </p:cNvSpPr>
          <p:nvPr>
            <p:ph idx="1"/>
          </p:nvPr>
        </p:nvSpPr>
        <p:spPr>
          <a:xfrm>
            <a:off x="838200" y="1302327"/>
            <a:ext cx="10515600" cy="4874636"/>
          </a:xfrm>
        </p:spPr>
        <p:txBody>
          <a:bodyPr vert="horz" lIns="91440" tIns="45720" rIns="91440" bIns="45720" rtlCol="0" anchor="t">
            <a:normAutofit fontScale="85000" lnSpcReduction="20000"/>
          </a:bodyPr>
          <a:lstStyle/>
          <a:p>
            <a:pPr>
              <a:buNone/>
            </a:pPr>
            <a:r>
              <a:rPr lang="en-GB" sz="1400" dirty="0" err="1">
                <a:ea typeface="+mn-lt"/>
                <a:cs typeface="+mn-lt"/>
              </a:rPr>
              <a:t>Somineni</a:t>
            </a:r>
            <a:r>
              <a:rPr lang="en-GB" sz="1400" dirty="0">
                <a:ea typeface="+mn-lt"/>
                <a:cs typeface="+mn-lt"/>
              </a:rPr>
              <a:t> et al.</a:t>
            </a:r>
            <a:r>
              <a:rPr lang="en-GB" sz="1400" u="sng" dirty="0">
                <a:ea typeface="+mn-lt"/>
                <a:cs typeface="+mn-lt"/>
              </a:rPr>
              <a:t>  </a:t>
            </a:r>
            <a:r>
              <a:rPr lang="en-GB" sz="1400" u="sng" dirty="0">
                <a:ea typeface="+mn-lt"/>
                <a:cs typeface="+mn-lt"/>
                <a:hlinkClick r:id="rId2"/>
              </a:rPr>
              <a:t>Blood-Derived DNA Methylation Signatures of </a:t>
            </a:r>
            <a:r>
              <a:rPr lang="en-GB" sz="2100" b="1" u="sng" dirty="0">
                <a:ea typeface="+mn-lt"/>
                <a:cs typeface="+mn-lt"/>
                <a:hlinkClick r:id="rId2"/>
              </a:rPr>
              <a:t>Crohn's Disease and Severity of Intestinal Inflammation</a:t>
            </a:r>
            <a:r>
              <a:rPr lang="en-GB" sz="1400" u="sng" dirty="0">
                <a:ea typeface="+mn-lt"/>
                <a:cs typeface="+mn-lt"/>
                <a:hlinkClick r:id="rId2"/>
              </a:rPr>
              <a:t>.</a:t>
            </a:r>
            <a:r>
              <a:rPr lang="en-GB" sz="1400" dirty="0">
                <a:ea typeface="+mn-lt"/>
                <a:cs typeface="+mn-lt"/>
              </a:rPr>
              <a:t> Gastroenterology. 2019 Jun;156(8):2254-2265.e3</a:t>
            </a:r>
            <a:endParaRPr lang="en-US" sz="1400" dirty="0">
              <a:ea typeface="+mn-lt"/>
              <a:cs typeface="+mn-lt"/>
            </a:endParaRPr>
          </a:p>
          <a:p>
            <a:pPr>
              <a:buFont typeface="Arial"/>
              <a:buChar char="•"/>
            </a:pPr>
            <a:r>
              <a:rPr lang="en-GB" sz="1400" dirty="0">
                <a:ea typeface="+mn-lt"/>
                <a:cs typeface="+mn-lt"/>
              </a:rPr>
              <a:t>n=165 blood samples from Crohn’s disease at age 1-17, n=74 controls</a:t>
            </a:r>
            <a:endParaRPr lang="en-US" sz="1400" dirty="0">
              <a:ea typeface="+mn-lt"/>
              <a:cs typeface="+mn-lt"/>
            </a:endParaRPr>
          </a:p>
          <a:p>
            <a:pPr>
              <a:buFont typeface="Arial"/>
              <a:buChar char="•"/>
            </a:pPr>
            <a:r>
              <a:rPr lang="en-GB" sz="1400" dirty="0">
                <a:ea typeface="+mn-lt"/>
                <a:cs typeface="+mn-lt"/>
              </a:rPr>
              <a:t>Methylation measured at diagnosis and after treatment 1-3 years later</a:t>
            </a:r>
            <a:endParaRPr lang="en-US" sz="1400" dirty="0">
              <a:ea typeface="+mn-lt"/>
              <a:cs typeface="+mn-lt"/>
            </a:endParaRPr>
          </a:p>
          <a:p>
            <a:pPr>
              <a:buFont typeface="Arial"/>
              <a:buChar char="•"/>
            </a:pPr>
            <a:r>
              <a:rPr lang="en-GB" sz="1400" dirty="0">
                <a:ea typeface="+mn-lt"/>
                <a:cs typeface="+mn-lt"/>
              </a:rPr>
              <a:t>1189 CpG site differences at time of diagnosis</a:t>
            </a:r>
            <a:endParaRPr lang="en-US" sz="1400" dirty="0">
              <a:ea typeface="+mn-lt"/>
              <a:cs typeface="+mn-lt"/>
            </a:endParaRPr>
          </a:p>
          <a:p>
            <a:pPr>
              <a:buFont typeface="Arial"/>
              <a:buChar char="•"/>
            </a:pPr>
            <a:r>
              <a:rPr lang="en-GB" sz="1400" dirty="0">
                <a:ea typeface="+mn-lt"/>
                <a:cs typeface="+mn-lt"/>
              </a:rPr>
              <a:t>Reverse effects for 1179 CpG sites across treatment</a:t>
            </a:r>
            <a:endParaRPr lang="en-US" sz="1400" dirty="0">
              <a:ea typeface="+mn-lt"/>
              <a:cs typeface="+mn-lt"/>
            </a:endParaRPr>
          </a:p>
          <a:p>
            <a:pPr>
              <a:buFont typeface="Arial"/>
              <a:buChar char="•"/>
            </a:pPr>
            <a:r>
              <a:rPr lang="en-GB" sz="1400" dirty="0">
                <a:ea typeface="+mn-lt"/>
                <a:cs typeface="+mn-lt"/>
              </a:rPr>
              <a:t>3 CpG site differences between patients with more progressed disease</a:t>
            </a:r>
            <a:endParaRPr lang="en-US" sz="1400" dirty="0">
              <a:ea typeface="+mn-lt"/>
              <a:cs typeface="+mn-lt"/>
            </a:endParaRPr>
          </a:p>
          <a:p>
            <a:pPr>
              <a:buFont typeface="Arial"/>
              <a:buChar char="•"/>
            </a:pPr>
            <a:r>
              <a:rPr lang="en-GB" sz="1400" dirty="0">
                <a:ea typeface="+mn-lt"/>
                <a:cs typeface="+mn-lt"/>
              </a:rPr>
              <a:t>Conclusion: methylation differences appear due to inflammation which disappears after treatment</a:t>
            </a:r>
            <a:endParaRPr lang="en-US" sz="1400" dirty="0">
              <a:ea typeface="+mn-lt"/>
              <a:cs typeface="+mn-lt"/>
            </a:endParaRPr>
          </a:p>
          <a:p>
            <a:pPr>
              <a:buNone/>
            </a:pPr>
            <a:r>
              <a:rPr lang="en-GB" sz="1400" dirty="0">
                <a:ea typeface="+mn-lt"/>
                <a:cs typeface="+mn-lt"/>
              </a:rPr>
              <a:t>Barfield et al. </a:t>
            </a:r>
            <a:r>
              <a:rPr lang="en-GB" sz="1400" u="sng" dirty="0">
                <a:ea typeface="+mn-lt"/>
                <a:cs typeface="+mn-lt"/>
                <a:hlinkClick r:id="rId3"/>
              </a:rPr>
              <a:t>Epigenome-wide association analysis of daytime </a:t>
            </a:r>
            <a:r>
              <a:rPr lang="en-GB" sz="2400" b="1" u="sng" dirty="0">
                <a:ea typeface="+mn-lt"/>
                <a:cs typeface="+mn-lt"/>
                <a:hlinkClick r:id="rId3"/>
              </a:rPr>
              <a:t>sleepiness</a:t>
            </a:r>
            <a:r>
              <a:rPr lang="en-GB" sz="1400" u="sng" dirty="0">
                <a:ea typeface="+mn-lt"/>
                <a:cs typeface="+mn-lt"/>
                <a:hlinkClick r:id="rId3"/>
              </a:rPr>
              <a:t> in the Multi-Ethnic Study of Atherosclerosis reveals African-American-specific associations.</a:t>
            </a:r>
            <a:r>
              <a:rPr lang="en-GB" sz="1400" dirty="0">
                <a:ea typeface="+mn-lt"/>
                <a:cs typeface="+mn-lt"/>
              </a:rPr>
              <a:t> Sleep. 2019 May 29.</a:t>
            </a:r>
            <a:endParaRPr lang="en-US" sz="1400" dirty="0">
              <a:ea typeface="+mn-lt"/>
              <a:cs typeface="+mn-lt"/>
            </a:endParaRPr>
          </a:p>
          <a:p>
            <a:pPr>
              <a:buFont typeface="Arial"/>
              <a:buChar char="•"/>
            </a:pPr>
            <a:r>
              <a:rPr lang="en-GB" sz="1400" dirty="0">
                <a:ea typeface="+mn-lt"/>
                <a:cs typeface="+mn-lt"/>
              </a:rPr>
              <a:t>EWAS of Epworth Sleepiness Scale (ESS) in Multi-Ethnic Study of Atherosclerosis (MESA; n = 619) and the Cardiovascular Health Study (CHS; n = 483)</a:t>
            </a:r>
            <a:endParaRPr lang="en-US" sz="1400" dirty="0">
              <a:ea typeface="+mn-lt"/>
              <a:cs typeface="+mn-lt"/>
            </a:endParaRPr>
          </a:p>
          <a:p>
            <a:pPr>
              <a:buFont typeface="Arial"/>
              <a:buChar char="•"/>
            </a:pPr>
            <a:r>
              <a:rPr lang="en-GB" sz="1400" dirty="0">
                <a:ea typeface="+mn-lt"/>
                <a:cs typeface="+mn-lt"/>
              </a:rPr>
              <a:t>In MESA, 4 CpG site associations, 3 in African Americans (AA) only, 2 replicated in CHS</a:t>
            </a:r>
            <a:endParaRPr lang="en-US" sz="1400" dirty="0">
              <a:ea typeface="+mn-lt"/>
              <a:cs typeface="+mn-lt"/>
            </a:endParaRPr>
          </a:p>
          <a:p>
            <a:pPr>
              <a:buFont typeface="Arial"/>
              <a:buChar char="•"/>
            </a:pPr>
            <a:r>
              <a:rPr lang="en-GB" sz="1400" dirty="0">
                <a:ea typeface="+mn-lt"/>
                <a:cs typeface="+mn-lt"/>
              </a:rPr>
              <a:t>In meta-analysis of both, 14 CpG site associations in AA only</a:t>
            </a:r>
            <a:endParaRPr lang="en-US" sz="1400" dirty="0">
              <a:ea typeface="+mn-lt"/>
              <a:cs typeface="+mn-lt"/>
            </a:endParaRPr>
          </a:p>
          <a:p>
            <a:pPr>
              <a:buFont typeface="Arial"/>
              <a:buChar char="•"/>
            </a:pPr>
            <a:r>
              <a:rPr lang="en-GB" sz="1400" dirty="0">
                <a:ea typeface="+mn-lt"/>
                <a:cs typeface="+mn-lt"/>
              </a:rPr>
              <a:t>In UK Biobank, 3 genetic variants linked to the same genes associated with sleepiness</a:t>
            </a:r>
            <a:endParaRPr lang="en-US" sz="1400" dirty="0">
              <a:ea typeface="+mn-lt"/>
              <a:cs typeface="+mn-lt"/>
            </a:endParaRPr>
          </a:p>
          <a:p>
            <a:pPr>
              <a:buNone/>
            </a:pPr>
            <a:r>
              <a:rPr lang="en-GB" sz="1400" dirty="0">
                <a:ea typeface="+mn-lt"/>
                <a:cs typeface="+mn-lt"/>
              </a:rPr>
              <a:t>Camilo et al. </a:t>
            </a:r>
            <a:r>
              <a:rPr lang="en-GB" sz="1400" u="sng" dirty="0">
                <a:ea typeface="+mn-lt"/>
                <a:cs typeface="+mn-lt"/>
                <a:hlinkClick r:id="rId4"/>
              </a:rPr>
              <a:t>Genome-wide DNA methylation profile in the peripheral blood of </a:t>
            </a:r>
            <a:r>
              <a:rPr lang="en-GB" sz="2100" b="1" u="sng" dirty="0">
                <a:ea typeface="+mn-lt"/>
                <a:cs typeface="+mn-lt"/>
                <a:hlinkClick r:id="rId4"/>
              </a:rPr>
              <a:t>cocaine and crack</a:t>
            </a:r>
            <a:r>
              <a:rPr lang="en-GB" sz="2100" u="sng" dirty="0">
                <a:ea typeface="+mn-lt"/>
                <a:cs typeface="+mn-lt"/>
                <a:hlinkClick r:id="rId4"/>
              </a:rPr>
              <a:t> </a:t>
            </a:r>
            <a:r>
              <a:rPr lang="en-GB" sz="1400" u="sng" dirty="0">
                <a:ea typeface="+mn-lt"/>
                <a:cs typeface="+mn-lt"/>
                <a:hlinkClick r:id="rId4"/>
              </a:rPr>
              <a:t>dependents.</a:t>
            </a:r>
            <a:r>
              <a:rPr lang="en-GB" sz="1400" dirty="0">
                <a:ea typeface="+mn-lt"/>
                <a:cs typeface="+mn-lt"/>
              </a:rPr>
              <a:t> </a:t>
            </a:r>
            <a:r>
              <a:rPr lang="en-GB" sz="1400" dirty="0" err="1">
                <a:ea typeface="+mn-lt"/>
                <a:cs typeface="+mn-lt"/>
              </a:rPr>
              <a:t>Braz</a:t>
            </a:r>
            <a:r>
              <a:rPr lang="en-GB" sz="1400" dirty="0">
                <a:ea typeface="+mn-lt"/>
                <a:cs typeface="+mn-lt"/>
              </a:rPr>
              <a:t> J Psychiatry. 2019 May 16.</a:t>
            </a:r>
            <a:endParaRPr lang="en-US" sz="1400" dirty="0">
              <a:ea typeface="+mn-lt"/>
              <a:cs typeface="+mn-lt"/>
            </a:endParaRPr>
          </a:p>
          <a:p>
            <a:pPr>
              <a:buFont typeface="Arial"/>
              <a:buChar char="•"/>
            </a:pPr>
            <a:r>
              <a:rPr lang="en-GB" sz="1400" dirty="0">
                <a:ea typeface="+mn-lt"/>
                <a:cs typeface="+mn-lt"/>
              </a:rPr>
              <a:t>23 cocaine users and 24 controls</a:t>
            </a:r>
          </a:p>
          <a:p>
            <a:pPr>
              <a:buFont typeface="Arial"/>
              <a:buChar char="•"/>
            </a:pPr>
            <a:r>
              <a:rPr lang="en-GB" sz="1400" dirty="0">
                <a:ea typeface="+mn-lt"/>
                <a:cs typeface="+mn-lt"/>
              </a:rPr>
              <a:t>Methylation measured at 450K CpG sites</a:t>
            </a:r>
          </a:p>
          <a:p>
            <a:pPr>
              <a:buFont typeface="Arial"/>
              <a:buChar char="•"/>
            </a:pPr>
            <a:r>
              <a:rPr lang="en-GB" sz="1400" dirty="0">
                <a:ea typeface="+mn-lt"/>
                <a:cs typeface="+mn-lt"/>
              </a:rPr>
              <a:t>186 differentially methylated CpG sites</a:t>
            </a:r>
          </a:p>
          <a:p>
            <a:pPr>
              <a:buFont typeface="Arial"/>
              <a:buChar char="•"/>
            </a:pPr>
            <a:r>
              <a:rPr lang="en-GB" sz="1400" dirty="0">
                <a:ea typeface="+mn-lt"/>
                <a:cs typeface="+mn-lt"/>
              </a:rPr>
              <a:t>Enriched in transcription and chromatin regulation pathways</a:t>
            </a:r>
          </a:p>
        </p:txBody>
      </p:sp>
    </p:spTree>
    <p:extLst>
      <p:ext uri="{BB962C8B-B14F-4D97-AF65-F5344CB8AC3E}">
        <p14:creationId xmlns:p14="http://schemas.microsoft.com/office/powerpoint/2010/main" val="41156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76448-B935-4D11-95C5-7D24490CFEDC}"/>
              </a:ext>
            </a:extLst>
          </p:cNvPr>
          <p:cNvSpPr>
            <a:spLocks noGrp="1"/>
          </p:cNvSpPr>
          <p:nvPr>
            <p:ph type="title"/>
          </p:nvPr>
        </p:nvSpPr>
        <p:spPr/>
        <p:txBody>
          <a:bodyPr/>
          <a:lstStyle/>
          <a:p>
            <a:r>
              <a:rPr lang="en-US" dirty="0">
                <a:cs typeface="Calibri Light"/>
              </a:rPr>
              <a:t>EWAS </a:t>
            </a:r>
            <a:r>
              <a:rPr lang="en-US" u="sng">
                <a:cs typeface="Calibri Light"/>
              </a:rPr>
              <a:t>not</a:t>
            </a:r>
            <a:r>
              <a:rPr lang="en-US">
                <a:cs typeface="Calibri Light"/>
              </a:rPr>
              <a:t> in blood</a:t>
            </a:r>
            <a:endParaRPr lang="en-US"/>
          </a:p>
        </p:txBody>
      </p:sp>
      <p:sp>
        <p:nvSpPr>
          <p:cNvPr id="3" name="Content Placeholder 2">
            <a:extLst>
              <a:ext uri="{FF2B5EF4-FFF2-40B4-BE49-F238E27FC236}">
                <a16:creationId xmlns:a16="http://schemas.microsoft.com/office/drawing/2014/main" id="{7154CA86-AFCA-4EFA-94E8-9840D548B214}"/>
              </a:ext>
            </a:extLst>
          </p:cNvPr>
          <p:cNvSpPr>
            <a:spLocks noGrp="1"/>
          </p:cNvSpPr>
          <p:nvPr>
            <p:ph idx="1"/>
          </p:nvPr>
        </p:nvSpPr>
        <p:spPr/>
        <p:txBody>
          <a:bodyPr vert="horz" lIns="91440" tIns="45720" rIns="91440" bIns="45720" rtlCol="0" anchor="t">
            <a:normAutofit fontScale="55000" lnSpcReduction="20000"/>
          </a:bodyPr>
          <a:lstStyle/>
          <a:p>
            <a:pPr>
              <a:buNone/>
            </a:pPr>
            <a:r>
              <a:rPr lang="en-GB" dirty="0">
                <a:ea typeface="+mn-lt"/>
                <a:cs typeface="+mn-lt"/>
              </a:rPr>
              <a:t>Guo K, </a:t>
            </a:r>
            <a:r>
              <a:rPr lang="en-GB" dirty="0" err="1">
                <a:ea typeface="+mn-lt"/>
                <a:cs typeface="+mn-lt"/>
              </a:rPr>
              <a:t>Elzinga</a:t>
            </a:r>
            <a:r>
              <a:rPr lang="en-GB" dirty="0">
                <a:ea typeface="+mn-lt"/>
                <a:cs typeface="+mn-lt"/>
              </a:rPr>
              <a:t> S, Eid S, Figueroa-Romero C, Hinder LM, </a:t>
            </a:r>
            <a:r>
              <a:rPr lang="en-GB" dirty="0" err="1">
                <a:ea typeface="+mn-lt"/>
                <a:cs typeface="+mn-lt"/>
              </a:rPr>
              <a:t>Pacut</a:t>
            </a:r>
            <a:r>
              <a:rPr lang="en-GB" dirty="0">
                <a:ea typeface="+mn-lt"/>
                <a:cs typeface="+mn-lt"/>
              </a:rPr>
              <a:t> C, Feldman EL, </a:t>
            </a:r>
            <a:r>
              <a:rPr lang="en-GB" dirty="0" err="1">
                <a:ea typeface="+mn-lt"/>
                <a:cs typeface="+mn-lt"/>
              </a:rPr>
              <a:t>Hur</a:t>
            </a:r>
            <a:r>
              <a:rPr lang="en-GB" dirty="0">
                <a:ea typeface="+mn-lt"/>
                <a:cs typeface="+mn-lt"/>
              </a:rPr>
              <a:t> J.</a:t>
            </a:r>
            <a:r>
              <a:rPr lang="en-GB" u="sng" dirty="0">
                <a:ea typeface="+mn-lt"/>
                <a:cs typeface="+mn-lt"/>
                <a:hlinkClick r:id="rId2"/>
              </a:rPr>
              <a:t> </a:t>
            </a:r>
            <a:r>
              <a:rPr lang="en-GB" u="sng" dirty="0">
                <a:ea typeface="+mn-lt"/>
                <a:cs typeface="+mn-lt"/>
                <a:hlinkClick r:id="rId3"/>
              </a:rPr>
              <a:t>Genome-wide DNA methylation profiling of human </a:t>
            </a:r>
            <a:r>
              <a:rPr lang="en-GB" sz="3300" b="1" u="sng" dirty="0">
                <a:ea typeface="+mn-lt"/>
                <a:cs typeface="+mn-lt"/>
                <a:hlinkClick r:id="rId3"/>
              </a:rPr>
              <a:t>diabetic peripheral neuropathy</a:t>
            </a:r>
            <a:r>
              <a:rPr lang="en-GB" u="sng" dirty="0">
                <a:ea typeface="+mn-lt"/>
                <a:cs typeface="+mn-lt"/>
                <a:hlinkClick r:id="rId3"/>
              </a:rPr>
              <a:t> in subjects with type 2 diabetes mellitus.</a:t>
            </a:r>
            <a:r>
              <a:rPr lang="en-GB" dirty="0">
                <a:ea typeface="+mn-lt"/>
                <a:cs typeface="+mn-lt"/>
              </a:rPr>
              <a:t> Epigenetics. 2019 May 28:1-14.</a:t>
            </a:r>
            <a:endParaRPr lang="en-US" dirty="0">
              <a:ea typeface="+mn-lt"/>
              <a:cs typeface="+mn-lt"/>
            </a:endParaRPr>
          </a:p>
          <a:p>
            <a:pPr>
              <a:buFont typeface="Arial"/>
              <a:buChar char="•"/>
            </a:pPr>
            <a:r>
              <a:rPr lang="en-GB" dirty="0">
                <a:ea typeface="+mn-lt"/>
                <a:cs typeface="+mn-lt"/>
              </a:rPr>
              <a:t>6 nerve regenerators vs 6 nerve </a:t>
            </a:r>
            <a:r>
              <a:rPr lang="en-GB" dirty="0" err="1">
                <a:ea typeface="+mn-lt"/>
                <a:cs typeface="+mn-lt"/>
              </a:rPr>
              <a:t>degenerators</a:t>
            </a:r>
            <a:r>
              <a:rPr lang="en-GB" dirty="0">
                <a:ea typeface="+mn-lt"/>
                <a:cs typeface="+mn-lt"/>
              </a:rPr>
              <a:t> (determined by biopsy)</a:t>
            </a:r>
            <a:endParaRPr lang="en-US" dirty="0">
              <a:ea typeface="+mn-lt"/>
              <a:cs typeface="+mn-lt"/>
            </a:endParaRPr>
          </a:p>
          <a:p>
            <a:pPr>
              <a:buFont typeface="Arial"/>
              <a:buChar char="•"/>
            </a:pPr>
            <a:r>
              <a:rPr lang="en-GB" dirty="0">
                <a:ea typeface="+mn-lt"/>
                <a:cs typeface="+mn-lt"/>
              </a:rPr>
              <a:t>RRBS of sural nerve samples</a:t>
            </a:r>
          </a:p>
          <a:p>
            <a:pPr>
              <a:buFont typeface="Arial"/>
              <a:buChar char="•"/>
            </a:pPr>
            <a:r>
              <a:rPr lang="en-GB" dirty="0">
                <a:ea typeface="+mn-lt"/>
                <a:cs typeface="+mn-lt"/>
              </a:rPr>
              <a:t>3460 differentially methylated CpG sites (FDR &lt; 0.01)</a:t>
            </a:r>
          </a:p>
          <a:p>
            <a:pPr>
              <a:buFont typeface="Arial"/>
              <a:buChar char="•"/>
            </a:pPr>
            <a:r>
              <a:rPr lang="en-GB" dirty="0">
                <a:ea typeface="+mn-lt"/>
                <a:cs typeface="+mn-lt"/>
              </a:rPr>
              <a:t>Enriched nervous system development, neuron development, axon guidance, etc.</a:t>
            </a:r>
          </a:p>
          <a:p>
            <a:pPr>
              <a:buNone/>
            </a:pPr>
            <a:r>
              <a:rPr lang="en-GB" dirty="0">
                <a:ea typeface="+mn-lt"/>
                <a:cs typeface="+mn-lt"/>
              </a:rPr>
              <a:t>Li et al. </a:t>
            </a:r>
            <a:r>
              <a:rPr lang="en-GB" u="sng" dirty="0">
                <a:ea typeface="+mn-lt"/>
                <a:cs typeface="+mn-lt"/>
                <a:hlinkClick r:id="rId4"/>
              </a:rPr>
              <a:t> Epigenetic dysregulation of enhancers in neurons is associated with </a:t>
            </a:r>
            <a:r>
              <a:rPr lang="en-GB" sz="3300" b="1" u="sng" dirty="0">
                <a:ea typeface="+mn-lt"/>
                <a:cs typeface="+mn-lt"/>
                <a:hlinkClick r:id="rId4"/>
              </a:rPr>
              <a:t>Alzheimer's disease</a:t>
            </a:r>
            <a:r>
              <a:rPr lang="en-GB" u="sng" dirty="0">
                <a:ea typeface="+mn-lt"/>
                <a:cs typeface="+mn-lt"/>
                <a:hlinkClick r:id="rId4"/>
              </a:rPr>
              <a:t> pathology and cognitive symptoms</a:t>
            </a:r>
            <a:r>
              <a:rPr lang="en-GB" u="sng" dirty="0">
                <a:ea typeface="+mn-lt"/>
                <a:cs typeface="+mn-lt"/>
                <a:hlinkClick r:id="rId4"/>
              </a:rPr>
              <a:t>.</a:t>
            </a:r>
            <a:r>
              <a:rPr lang="en-GB" dirty="0">
                <a:ea typeface="+mn-lt"/>
                <a:cs typeface="+mn-lt"/>
              </a:rPr>
              <a:t> Nat </a:t>
            </a:r>
            <a:r>
              <a:rPr lang="en-GB" dirty="0" err="1">
                <a:ea typeface="+mn-lt"/>
                <a:cs typeface="+mn-lt"/>
              </a:rPr>
              <a:t>Commun</a:t>
            </a:r>
            <a:r>
              <a:rPr lang="en-GB" dirty="0">
                <a:ea typeface="+mn-lt"/>
                <a:cs typeface="+mn-lt"/>
              </a:rPr>
              <a:t>. 2019 May 21;10(1):2246.</a:t>
            </a:r>
          </a:p>
          <a:p>
            <a:pPr>
              <a:buFont typeface="Arial"/>
              <a:buChar char="•"/>
            </a:pPr>
            <a:r>
              <a:rPr lang="en-GB" dirty="0">
                <a:ea typeface="+mn-lt"/>
                <a:cs typeface="+mn-lt"/>
              </a:rPr>
              <a:t>1.2 million CpG and </a:t>
            </a:r>
            <a:r>
              <a:rPr lang="en-GB" dirty="0" err="1">
                <a:ea typeface="+mn-lt"/>
                <a:cs typeface="+mn-lt"/>
              </a:rPr>
              <a:t>CpH</a:t>
            </a:r>
            <a:r>
              <a:rPr lang="en-GB" dirty="0">
                <a:ea typeface="+mn-lt"/>
                <a:cs typeface="+mn-lt"/>
              </a:rPr>
              <a:t> sites in prefrontal cortex of individuals with no/moderate/severe Alzheimer’s disease (n=101). </a:t>
            </a:r>
          </a:p>
          <a:p>
            <a:pPr>
              <a:buFont typeface="Arial"/>
              <a:buChar char="•"/>
            </a:pPr>
            <a:r>
              <a:rPr lang="en-GB" dirty="0">
                <a:ea typeface="+mn-lt"/>
                <a:cs typeface="+mn-lt"/>
              </a:rPr>
              <a:t>1224 differentially methylated regions (most with reduced methylation at </a:t>
            </a:r>
            <a:r>
              <a:rPr lang="en-GB" dirty="0" err="1">
                <a:ea typeface="+mn-lt"/>
                <a:cs typeface="+mn-lt"/>
              </a:rPr>
              <a:t>CpH</a:t>
            </a:r>
            <a:r>
              <a:rPr lang="en-GB" dirty="0">
                <a:ea typeface="+mn-lt"/>
                <a:cs typeface="+mn-lt"/>
              </a:rPr>
              <a:t> sites, most of these sites have reduced methylation with age)</a:t>
            </a:r>
          </a:p>
          <a:p>
            <a:pPr>
              <a:buNone/>
            </a:pPr>
            <a:r>
              <a:rPr lang="en-GB" dirty="0">
                <a:ea typeface="+mn-lt"/>
                <a:cs typeface="+mn-lt"/>
              </a:rPr>
              <a:t>Schenk et al. </a:t>
            </a:r>
            <a:r>
              <a:rPr lang="en-GB" u="sng" dirty="0">
                <a:ea typeface="+mn-lt"/>
                <a:cs typeface="+mn-lt"/>
                <a:hlinkClick r:id="rId5"/>
              </a:rPr>
              <a:t>Impact of </a:t>
            </a:r>
            <a:r>
              <a:rPr lang="en-GB" sz="3300" b="1" u="sng" dirty="0">
                <a:ea typeface="+mn-lt"/>
                <a:cs typeface="+mn-lt"/>
                <a:hlinkClick r:id="rId5"/>
              </a:rPr>
              <a:t>Acute Aerobic Exercise</a:t>
            </a:r>
            <a:r>
              <a:rPr lang="en-GB" u="sng" dirty="0">
                <a:ea typeface="+mn-lt"/>
                <a:cs typeface="+mn-lt"/>
                <a:hlinkClick r:id="rId5"/>
              </a:rPr>
              <a:t> on Genome-Wide DNA-Methylation in Natural Killer Cells-A Pilot Study.</a:t>
            </a:r>
            <a:r>
              <a:rPr lang="en-GB" dirty="0">
                <a:ea typeface="+mn-lt"/>
                <a:cs typeface="+mn-lt"/>
              </a:rPr>
              <a:t> Genes (Basel). 2019 May 19;10(5).</a:t>
            </a:r>
            <a:endParaRPr lang="en-US" dirty="0">
              <a:ea typeface="+mn-lt"/>
              <a:cs typeface="+mn-lt"/>
            </a:endParaRPr>
          </a:p>
          <a:p>
            <a:pPr>
              <a:buFont typeface="Arial"/>
              <a:buChar char="•"/>
            </a:pPr>
            <a:r>
              <a:rPr lang="en-GB" dirty="0">
                <a:ea typeface="+mn-lt"/>
                <a:cs typeface="+mn-lt"/>
              </a:rPr>
              <a:t>NK-cells extracted from 5 women before and after exercise</a:t>
            </a:r>
          </a:p>
          <a:p>
            <a:pPr>
              <a:buFont typeface="Arial"/>
              <a:buChar char="•"/>
            </a:pPr>
            <a:r>
              <a:rPr lang="en-GB" dirty="0">
                <a:ea typeface="+mn-lt"/>
                <a:cs typeface="+mn-lt"/>
              </a:rPr>
              <a:t>Methylation measured at 850K CpG sites</a:t>
            </a:r>
          </a:p>
          <a:p>
            <a:pPr>
              <a:buFont typeface="Arial"/>
              <a:buChar char="•"/>
            </a:pPr>
            <a:r>
              <a:rPr lang="en-GB" dirty="0">
                <a:ea typeface="+mn-lt"/>
                <a:cs typeface="+mn-lt"/>
              </a:rPr>
              <a:t>33 methylation differences (many with differences &gt; 15%)</a:t>
            </a:r>
          </a:p>
          <a:p>
            <a:pPr marL="0" indent="0">
              <a:buNone/>
            </a:pPr>
            <a:endParaRPr lang="en-US" dirty="0">
              <a:cs typeface="Calibri" panose="020F0502020204030204"/>
            </a:endParaRPr>
          </a:p>
        </p:txBody>
      </p:sp>
    </p:spTree>
    <p:extLst>
      <p:ext uri="{BB962C8B-B14F-4D97-AF65-F5344CB8AC3E}">
        <p14:creationId xmlns:p14="http://schemas.microsoft.com/office/powerpoint/2010/main" val="2058991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E952C-A7A6-4B0D-A0F6-11BD302D6ACD}"/>
              </a:ext>
            </a:extLst>
          </p:cNvPr>
          <p:cNvSpPr>
            <a:spLocks noGrp="1"/>
          </p:cNvSpPr>
          <p:nvPr>
            <p:ph type="title"/>
          </p:nvPr>
        </p:nvSpPr>
        <p:spPr/>
        <p:txBody>
          <a:bodyPr/>
          <a:lstStyle/>
          <a:p>
            <a:r>
              <a:rPr lang="en-US">
                <a:cs typeface="Calibri Light"/>
              </a:rPr>
              <a:t>Global methylation</a:t>
            </a:r>
            <a:endParaRPr lang="en-US"/>
          </a:p>
        </p:txBody>
      </p:sp>
      <p:sp>
        <p:nvSpPr>
          <p:cNvPr id="3" name="Content Placeholder 2">
            <a:extLst>
              <a:ext uri="{FF2B5EF4-FFF2-40B4-BE49-F238E27FC236}">
                <a16:creationId xmlns:a16="http://schemas.microsoft.com/office/drawing/2014/main" id="{91CB0309-9FD9-4F5E-AD9A-90F8A4CA63C2}"/>
              </a:ext>
            </a:extLst>
          </p:cNvPr>
          <p:cNvSpPr>
            <a:spLocks noGrp="1"/>
          </p:cNvSpPr>
          <p:nvPr>
            <p:ph idx="1"/>
          </p:nvPr>
        </p:nvSpPr>
        <p:spPr/>
        <p:txBody>
          <a:bodyPr vert="horz" lIns="91440" tIns="45720" rIns="91440" bIns="45720" rtlCol="0" anchor="t">
            <a:normAutofit fontScale="92500"/>
          </a:bodyPr>
          <a:lstStyle/>
          <a:p>
            <a:pPr>
              <a:buNone/>
            </a:pPr>
            <a:r>
              <a:rPr lang="en-GB" dirty="0" err="1">
                <a:ea typeface="+mn-lt"/>
                <a:cs typeface="+mn-lt"/>
              </a:rPr>
              <a:t>Kalayasiri</a:t>
            </a:r>
            <a:r>
              <a:rPr lang="en-GB" dirty="0">
                <a:ea typeface="+mn-lt"/>
                <a:cs typeface="+mn-lt"/>
              </a:rPr>
              <a:t> R, </a:t>
            </a:r>
            <a:r>
              <a:rPr lang="en-GB" dirty="0" err="1">
                <a:ea typeface="+mn-lt"/>
                <a:cs typeface="+mn-lt"/>
              </a:rPr>
              <a:t>Kraijak</a:t>
            </a:r>
            <a:r>
              <a:rPr lang="en-GB" dirty="0">
                <a:ea typeface="+mn-lt"/>
                <a:cs typeface="+mn-lt"/>
              </a:rPr>
              <a:t> K, </a:t>
            </a:r>
            <a:r>
              <a:rPr lang="en-GB" dirty="0" err="1">
                <a:ea typeface="+mn-lt"/>
                <a:cs typeface="+mn-lt"/>
              </a:rPr>
              <a:t>Maes</a:t>
            </a:r>
            <a:r>
              <a:rPr lang="en-GB" dirty="0">
                <a:ea typeface="+mn-lt"/>
                <a:cs typeface="+mn-lt"/>
              </a:rPr>
              <a:t> M, </a:t>
            </a:r>
            <a:r>
              <a:rPr lang="en-GB" dirty="0" err="1">
                <a:ea typeface="+mn-lt"/>
                <a:cs typeface="+mn-lt"/>
              </a:rPr>
              <a:t>Mutirangura</a:t>
            </a:r>
            <a:r>
              <a:rPr lang="en-GB" dirty="0">
                <a:ea typeface="+mn-lt"/>
                <a:cs typeface="+mn-lt"/>
              </a:rPr>
              <a:t> A. </a:t>
            </a:r>
            <a:r>
              <a:rPr lang="en-GB" sz="3900" b="1" u="sng" dirty="0">
                <a:ea typeface="+mn-lt"/>
                <a:cs typeface="+mn-lt"/>
                <a:hlinkClick r:id="rId2"/>
              </a:rPr>
              <a:t>Methamphetamine</a:t>
            </a:r>
            <a:r>
              <a:rPr lang="en-GB" u="sng" dirty="0">
                <a:ea typeface="+mn-lt"/>
                <a:cs typeface="+mn-lt"/>
                <a:hlinkClick r:id="rId2"/>
              </a:rPr>
              <a:t> (MA) Use Induces Specific Changes in LINE-1 Partial Methylation Patterns, Which Are Associated with MA-Induced Paranoia: a Multivariate and Neuronal Network Study.</a:t>
            </a:r>
            <a:r>
              <a:rPr lang="en-GB" dirty="0">
                <a:ea typeface="+mn-lt"/>
                <a:cs typeface="+mn-lt"/>
              </a:rPr>
              <a:t> Mol Neurobiol. 2019 Jun;56(6):4258-4272.</a:t>
            </a:r>
            <a:endParaRPr lang="en-US" dirty="0">
              <a:ea typeface="+mn-lt"/>
              <a:cs typeface="+mn-lt"/>
            </a:endParaRPr>
          </a:p>
          <a:p>
            <a:pPr>
              <a:buFont typeface="Arial"/>
              <a:buChar char="•"/>
            </a:pPr>
            <a:r>
              <a:rPr lang="en-GB" dirty="0">
                <a:ea typeface="+mn-lt"/>
                <a:cs typeface="+mn-lt"/>
              </a:rPr>
              <a:t>123 normal controls and 974 MA users, 302 with and 672 without MA-induced paranoia</a:t>
            </a:r>
            <a:endParaRPr lang="en-US" dirty="0">
              <a:ea typeface="+mn-lt"/>
              <a:cs typeface="+mn-lt"/>
            </a:endParaRPr>
          </a:p>
          <a:p>
            <a:pPr>
              <a:buFont typeface="Arial"/>
              <a:buChar char="•"/>
            </a:pPr>
            <a:r>
              <a:rPr lang="en-GB" dirty="0">
                <a:ea typeface="+mn-lt"/>
                <a:cs typeface="+mn-lt"/>
              </a:rPr>
              <a:t>Measured global methylation in PBMCs</a:t>
            </a:r>
            <a:endParaRPr lang="en-US" dirty="0">
              <a:ea typeface="+mn-lt"/>
              <a:cs typeface="+mn-lt"/>
            </a:endParaRPr>
          </a:p>
          <a:p>
            <a:pPr>
              <a:buFont typeface="Arial"/>
              <a:buChar char="•"/>
            </a:pPr>
            <a:r>
              <a:rPr lang="en-GB" dirty="0">
                <a:ea typeface="+mn-lt"/>
                <a:cs typeface="+mn-lt"/>
              </a:rPr>
              <a:t>Differences observed with MA use, solvent and </a:t>
            </a:r>
            <a:r>
              <a:rPr lang="en-GB" dirty="0" err="1">
                <a:ea typeface="+mn-lt"/>
                <a:cs typeface="+mn-lt"/>
              </a:rPr>
              <a:t>opoid</a:t>
            </a:r>
            <a:r>
              <a:rPr lang="en-GB" dirty="0">
                <a:ea typeface="+mn-lt"/>
                <a:cs typeface="+mn-lt"/>
              </a:rPr>
              <a:t> use (but not alcohol and cannabis), smoking</a:t>
            </a:r>
            <a:endParaRPr lang="en-US" dirty="0">
              <a:ea typeface="+mn-lt"/>
              <a:cs typeface="+mn-lt"/>
            </a:endParaRPr>
          </a:p>
          <a:p>
            <a:pPr>
              <a:buFont typeface="Arial"/>
              <a:buChar char="•"/>
            </a:pPr>
            <a:r>
              <a:rPr lang="en-GB" dirty="0">
                <a:ea typeface="+mn-lt"/>
                <a:cs typeface="+mn-lt"/>
              </a:rPr>
              <a:t>Differences observed with MA-induced paranoia</a:t>
            </a:r>
            <a:endParaRPr lang="en-US" dirty="0">
              <a:ea typeface="+mn-lt"/>
              <a:cs typeface="+mn-lt"/>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332084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24BF-BDC8-4963-94FF-54DA8B40AFE8}"/>
              </a:ext>
            </a:extLst>
          </p:cNvPr>
          <p:cNvSpPr>
            <a:spLocks noGrp="1"/>
          </p:cNvSpPr>
          <p:nvPr>
            <p:ph type="title"/>
          </p:nvPr>
        </p:nvSpPr>
        <p:spPr/>
        <p:txBody>
          <a:bodyPr/>
          <a:lstStyle/>
          <a:p>
            <a:r>
              <a:rPr lang="en-US">
                <a:cs typeface="Calibri Light"/>
              </a:rPr>
              <a:t>DNAm age</a:t>
            </a:r>
            <a:endParaRPr lang="en-US"/>
          </a:p>
        </p:txBody>
      </p:sp>
      <p:sp>
        <p:nvSpPr>
          <p:cNvPr id="3" name="Content Placeholder 2">
            <a:extLst>
              <a:ext uri="{FF2B5EF4-FFF2-40B4-BE49-F238E27FC236}">
                <a16:creationId xmlns:a16="http://schemas.microsoft.com/office/drawing/2014/main" id="{7037F56C-6A94-435F-BAF0-38EA3B2C7ADC}"/>
              </a:ext>
            </a:extLst>
          </p:cNvPr>
          <p:cNvSpPr>
            <a:spLocks noGrp="1"/>
          </p:cNvSpPr>
          <p:nvPr>
            <p:ph idx="1"/>
          </p:nvPr>
        </p:nvSpPr>
        <p:spPr/>
        <p:txBody>
          <a:bodyPr vert="horz" lIns="91440" tIns="45720" rIns="91440" bIns="45720" rtlCol="0" anchor="t">
            <a:normAutofit fontScale="92500" lnSpcReduction="20000"/>
          </a:bodyPr>
          <a:lstStyle/>
          <a:p>
            <a:pPr>
              <a:buNone/>
            </a:pPr>
            <a:r>
              <a:rPr lang="en-GB" dirty="0" err="1">
                <a:ea typeface="+mn-lt"/>
                <a:cs typeface="+mn-lt"/>
              </a:rPr>
              <a:t>Snir</a:t>
            </a:r>
            <a:r>
              <a:rPr lang="en-GB" dirty="0">
                <a:ea typeface="+mn-lt"/>
                <a:cs typeface="+mn-lt"/>
              </a:rPr>
              <a:t> S, Farrell C, Pellegrini M. </a:t>
            </a:r>
            <a:r>
              <a:rPr lang="en-GB" u="sng" dirty="0">
                <a:ea typeface="+mn-lt"/>
                <a:cs typeface="+mn-lt"/>
                <a:hlinkClick r:id="rId2"/>
              </a:rPr>
              <a:t>Human Epigenetic Aging is </a:t>
            </a:r>
            <a:r>
              <a:rPr lang="en-GB" sz="3600" b="1" u="sng" dirty="0">
                <a:ea typeface="+mn-lt"/>
                <a:cs typeface="+mn-lt"/>
                <a:hlinkClick r:id="rId2"/>
              </a:rPr>
              <a:t>Logarithmic</a:t>
            </a:r>
            <a:r>
              <a:rPr lang="en-GB" u="sng" dirty="0">
                <a:ea typeface="+mn-lt"/>
                <a:cs typeface="+mn-lt"/>
                <a:hlinkClick r:id="rId2"/>
              </a:rPr>
              <a:t> with Time across the Entire LifeSpan.</a:t>
            </a:r>
            <a:r>
              <a:rPr lang="en-GB" dirty="0">
                <a:ea typeface="+mn-lt"/>
                <a:cs typeface="+mn-lt"/>
              </a:rPr>
              <a:t> Epigenetics. 2019 May 29</a:t>
            </a:r>
            <a:endParaRPr lang="en-US" dirty="0">
              <a:ea typeface="+mn-lt"/>
              <a:cs typeface="+mn-lt"/>
            </a:endParaRPr>
          </a:p>
          <a:p>
            <a:pPr indent="-52388">
              <a:buNone/>
            </a:pPr>
            <a:r>
              <a:rPr lang="en-GB" sz="2100" dirty="0">
                <a:ea typeface="+mn-lt"/>
                <a:cs typeface="+mn-lt"/>
              </a:rPr>
              <a:t>Confirm Horvath’s observation that childhood aging is non-linear and very close to linear in adults but attempt to unify these to explain apparent slower aging in old age. Suggest this is consistent with epigenetic aging being driven by entropy, i.e. in childhood methylation profiles in individual cells tend to be very similar so the number of possible ‘methylation states’ is small but then increases across the life course.</a:t>
            </a:r>
            <a:endParaRPr lang="en-US" sz="2100" dirty="0">
              <a:ea typeface="+mn-lt"/>
              <a:cs typeface="+mn-lt"/>
            </a:endParaRPr>
          </a:p>
          <a:p>
            <a:pPr>
              <a:buNone/>
            </a:pPr>
            <a:r>
              <a:rPr lang="en-GB" dirty="0">
                <a:ea typeface="+mn-lt"/>
                <a:cs typeface="+mn-lt"/>
              </a:rPr>
              <a:t>Matsuyama M, </a:t>
            </a:r>
            <a:r>
              <a:rPr lang="en-GB" dirty="0" err="1">
                <a:ea typeface="+mn-lt"/>
                <a:cs typeface="+mn-lt"/>
              </a:rPr>
              <a:t>WuWong</a:t>
            </a:r>
            <a:r>
              <a:rPr lang="en-GB" dirty="0">
                <a:ea typeface="+mn-lt"/>
                <a:cs typeface="+mn-lt"/>
              </a:rPr>
              <a:t> DJ, Horvath S, Matsuyama S.</a:t>
            </a:r>
            <a:r>
              <a:rPr lang="en-GB" u="sng" dirty="0">
                <a:ea typeface="+mn-lt"/>
                <a:cs typeface="+mn-lt"/>
                <a:hlinkClick r:id="" action="ppaction://noaction"/>
              </a:rPr>
              <a:t>  </a:t>
            </a:r>
            <a:r>
              <a:rPr lang="en-GB" u="sng" dirty="0">
                <a:ea typeface="+mn-lt"/>
                <a:cs typeface="+mn-lt"/>
                <a:hlinkClick r:id="rId3"/>
              </a:rPr>
              <a:t>Epigenetic clock analysis of human fibroblasts </a:t>
            </a:r>
            <a:r>
              <a:rPr lang="en-GB" sz="3800" b="1" i="1" u="sng" dirty="0">
                <a:ea typeface="+mn-lt"/>
                <a:cs typeface="+mn-lt"/>
                <a:hlinkClick r:id="rId3"/>
              </a:rPr>
              <a:t>in vitro</a:t>
            </a:r>
            <a:r>
              <a:rPr lang="en-GB" u="sng" dirty="0">
                <a:ea typeface="+mn-lt"/>
                <a:cs typeface="+mn-lt"/>
                <a:hlinkClick r:id="rId3"/>
              </a:rPr>
              <a:t>: effects of hypoxia, donor age, and expression of hTERT and SV40 largeT.</a:t>
            </a:r>
            <a:r>
              <a:rPr lang="en-GB" dirty="0">
                <a:ea typeface="+mn-lt"/>
                <a:cs typeface="+mn-lt"/>
              </a:rPr>
              <a:t> Aging (Albany NY). 2019 May 21.</a:t>
            </a:r>
            <a:endParaRPr lang="en-US" dirty="0">
              <a:ea typeface="+mn-lt"/>
              <a:cs typeface="+mn-lt"/>
            </a:endParaRPr>
          </a:p>
          <a:p>
            <a:pPr>
              <a:buFont typeface="Arial"/>
              <a:buChar char="•"/>
            </a:pPr>
            <a:r>
              <a:rPr lang="en-GB" sz="2100" dirty="0">
                <a:ea typeface="+mn-lt"/>
                <a:cs typeface="+mn-lt"/>
              </a:rPr>
              <a:t>Can we change </a:t>
            </a:r>
            <a:r>
              <a:rPr lang="en-GB" sz="2100" dirty="0" err="1">
                <a:ea typeface="+mn-lt"/>
                <a:cs typeface="+mn-lt"/>
              </a:rPr>
              <a:t>DNAm</a:t>
            </a:r>
            <a:r>
              <a:rPr lang="en-GB" sz="2100" dirty="0">
                <a:ea typeface="+mn-lt"/>
                <a:cs typeface="+mn-lt"/>
              </a:rPr>
              <a:t> age in human fibroblasts?</a:t>
            </a:r>
          </a:p>
          <a:p>
            <a:pPr>
              <a:buFont typeface="Arial"/>
              <a:buChar char="•"/>
            </a:pPr>
            <a:r>
              <a:rPr lang="en-GB" sz="2100" dirty="0">
                <a:ea typeface="+mn-lt"/>
                <a:cs typeface="+mn-lt"/>
              </a:rPr>
              <a:t>Hypoxia slowed </a:t>
            </a:r>
            <a:r>
              <a:rPr lang="en-GB" sz="2100" dirty="0" err="1">
                <a:ea typeface="+mn-lt"/>
                <a:cs typeface="+mn-lt"/>
              </a:rPr>
              <a:t>DNAm</a:t>
            </a:r>
            <a:r>
              <a:rPr lang="en-GB" sz="2100" dirty="0">
                <a:ea typeface="+mn-lt"/>
                <a:cs typeface="+mn-lt"/>
              </a:rPr>
              <a:t> age</a:t>
            </a:r>
          </a:p>
          <a:p>
            <a:pPr>
              <a:buFont typeface="Arial"/>
              <a:buChar char="•"/>
            </a:pPr>
            <a:r>
              <a:rPr lang="en-GB" sz="2100" dirty="0">
                <a:ea typeface="+mn-lt"/>
                <a:cs typeface="+mn-lt"/>
              </a:rPr>
              <a:t>Cell division effects observed after &gt;10 population doublings </a:t>
            </a:r>
          </a:p>
          <a:p>
            <a:pPr>
              <a:buFont typeface="Arial"/>
              <a:buChar char="•"/>
            </a:pPr>
            <a:r>
              <a:rPr lang="en-GB" sz="2100" dirty="0">
                <a:ea typeface="+mn-lt"/>
                <a:cs typeface="+mn-lt"/>
              </a:rPr>
              <a:t>Chronological age of donors affected effect of cell divisions</a:t>
            </a:r>
          </a:p>
          <a:p>
            <a:pPr marL="0" indent="0">
              <a:buNone/>
            </a:pPr>
            <a:endParaRPr lang="en-US" dirty="0">
              <a:cs typeface="Calibri" panose="020F0502020204030204"/>
            </a:endParaRPr>
          </a:p>
        </p:txBody>
      </p:sp>
    </p:spTree>
    <p:extLst>
      <p:ext uri="{BB962C8B-B14F-4D97-AF65-F5344CB8AC3E}">
        <p14:creationId xmlns:p14="http://schemas.microsoft.com/office/powerpoint/2010/main" val="1996812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FE514-F7FE-4250-BFB6-507F1D3BF74F}"/>
              </a:ext>
            </a:extLst>
          </p:cNvPr>
          <p:cNvSpPr>
            <a:spLocks noGrp="1"/>
          </p:cNvSpPr>
          <p:nvPr>
            <p:ph type="title"/>
          </p:nvPr>
        </p:nvSpPr>
        <p:spPr/>
        <p:txBody>
          <a:bodyPr/>
          <a:lstStyle/>
          <a:p>
            <a:r>
              <a:rPr lang="en-US" dirty="0">
                <a:cs typeface="Calibri Light"/>
              </a:rPr>
              <a:t>A human experiment</a:t>
            </a:r>
            <a:endParaRPr lang="en-US" dirty="0"/>
          </a:p>
        </p:txBody>
      </p:sp>
      <p:sp>
        <p:nvSpPr>
          <p:cNvPr id="3" name="Content Placeholder 2">
            <a:extLst>
              <a:ext uri="{FF2B5EF4-FFF2-40B4-BE49-F238E27FC236}">
                <a16:creationId xmlns:a16="http://schemas.microsoft.com/office/drawing/2014/main" id="{1F0F6FD2-0ECF-486F-B902-4EF58FC97B63}"/>
              </a:ext>
            </a:extLst>
          </p:cNvPr>
          <p:cNvSpPr>
            <a:spLocks noGrp="1"/>
          </p:cNvSpPr>
          <p:nvPr>
            <p:ph idx="1"/>
          </p:nvPr>
        </p:nvSpPr>
        <p:spPr/>
        <p:txBody>
          <a:bodyPr vert="horz" lIns="91440" tIns="45720" rIns="91440" bIns="45720" rtlCol="0" anchor="t">
            <a:normAutofit fontScale="85000" lnSpcReduction="20000"/>
          </a:bodyPr>
          <a:lstStyle/>
          <a:p>
            <a:pPr>
              <a:buNone/>
            </a:pPr>
            <a:r>
              <a:rPr lang="en-GB" sz="3800" dirty="0" err="1">
                <a:ea typeface="+mn-lt"/>
                <a:cs typeface="+mn-lt"/>
              </a:rPr>
              <a:t>Wiechmann</a:t>
            </a:r>
            <a:r>
              <a:rPr lang="en-GB" sz="3800" dirty="0">
                <a:ea typeface="+mn-lt"/>
                <a:cs typeface="+mn-lt"/>
              </a:rPr>
              <a:t> et al. </a:t>
            </a:r>
            <a:r>
              <a:rPr lang="en-GB" sz="3800" u="sng" dirty="0">
                <a:ea typeface="+mn-lt"/>
                <a:cs typeface="+mn-lt"/>
                <a:hlinkClick r:id="rId2"/>
              </a:rPr>
              <a:t>Identification of dynamic glucocorticoid-induced methylation changes at the FKBP5 locus.</a:t>
            </a:r>
            <a:r>
              <a:rPr lang="en-GB" sz="3800" dirty="0">
                <a:ea typeface="+mn-lt"/>
                <a:cs typeface="+mn-lt"/>
              </a:rPr>
              <a:t> Clin Epigenetics. 2019 May 23;11(1):83</a:t>
            </a:r>
            <a:endParaRPr lang="en-US" sz="3800" dirty="0">
              <a:ea typeface="+mn-lt"/>
              <a:cs typeface="+mn-lt"/>
            </a:endParaRPr>
          </a:p>
          <a:p>
            <a:pPr>
              <a:buNone/>
            </a:pPr>
            <a:r>
              <a:rPr lang="en-GB" dirty="0">
                <a:ea typeface="+mn-lt"/>
                <a:cs typeface="+mn-lt"/>
              </a:rPr>
              <a:t>Background: </a:t>
            </a:r>
          </a:p>
          <a:p>
            <a:pPr>
              <a:buFont typeface="Arial"/>
              <a:buChar char="•"/>
            </a:pPr>
            <a:r>
              <a:rPr lang="en-GB" dirty="0">
                <a:ea typeface="+mn-lt"/>
                <a:cs typeface="+mn-lt"/>
              </a:rPr>
              <a:t>Cortisol secretion is part of the stress response</a:t>
            </a:r>
          </a:p>
          <a:p>
            <a:pPr>
              <a:buFont typeface="Arial"/>
              <a:buChar char="•"/>
            </a:pPr>
            <a:r>
              <a:rPr lang="en-GB" dirty="0">
                <a:ea typeface="+mn-lt"/>
                <a:cs typeface="+mn-lt"/>
              </a:rPr>
              <a:t>The glucocorticoid receptor binds cortisol and removes it from circulation</a:t>
            </a:r>
          </a:p>
          <a:p>
            <a:pPr>
              <a:buFont typeface="Arial"/>
              <a:buChar char="•"/>
            </a:pPr>
            <a:r>
              <a:rPr lang="en-GB" dirty="0">
                <a:ea typeface="+mn-lt"/>
                <a:cs typeface="+mn-lt"/>
              </a:rPr>
              <a:t>FKBP5 reduces binding efficiency of the glucocorticoid receptor</a:t>
            </a:r>
          </a:p>
          <a:p>
            <a:pPr>
              <a:buFont typeface="Arial"/>
              <a:buChar char="•"/>
            </a:pPr>
            <a:r>
              <a:rPr lang="en-GB" dirty="0">
                <a:ea typeface="+mn-lt"/>
                <a:cs typeface="+mn-lt"/>
              </a:rPr>
              <a:t>FKBP5 is activated by the glucocorticoid receptor binding a location in intron 7 </a:t>
            </a:r>
            <a:br>
              <a:rPr lang="en-GB" dirty="0">
                <a:ea typeface="+mn-lt"/>
                <a:cs typeface="+mn-lt"/>
              </a:rPr>
            </a:br>
            <a:r>
              <a:rPr lang="en-GB" dirty="0">
                <a:ea typeface="+mn-lt"/>
                <a:cs typeface="+mn-lt"/>
              </a:rPr>
              <a:t>  (but binding is reduced by </a:t>
            </a:r>
            <a:r>
              <a:rPr lang="en-GB" dirty="0" err="1">
                <a:ea typeface="+mn-lt"/>
                <a:cs typeface="+mn-lt"/>
              </a:rPr>
              <a:t>DNAm</a:t>
            </a:r>
            <a:r>
              <a:rPr lang="en-GB" dirty="0">
                <a:ea typeface="+mn-lt"/>
                <a:cs typeface="+mn-lt"/>
              </a:rPr>
              <a:t>)</a:t>
            </a:r>
          </a:p>
          <a:p>
            <a:pPr>
              <a:buFont typeface="Arial"/>
              <a:buChar char="•"/>
            </a:pPr>
            <a:r>
              <a:rPr lang="en-GB" dirty="0" err="1">
                <a:ea typeface="+mn-lt"/>
                <a:cs typeface="+mn-lt"/>
              </a:rPr>
              <a:t>DNAm</a:t>
            </a:r>
            <a:r>
              <a:rPr lang="en-GB" dirty="0">
                <a:ea typeface="+mn-lt"/>
                <a:cs typeface="+mn-lt"/>
              </a:rPr>
              <a:t> in FKBP5 is reduced in individuals exposed to childhood trauma </a:t>
            </a:r>
            <a:br>
              <a:rPr lang="en-GB" dirty="0">
                <a:ea typeface="+mn-lt"/>
                <a:cs typeface="+mn-lt"/>
              </a:rPr>
            </a:br>
            <a:r>
              <a:rPr lang="en-GB" dirty="0">
                <a:ea typeface="+mn-lt"/>
                <a:cs typeface="+mn-lt"/>
              </a:rPr>
              <a:t>  (especially in carriers of the minor/risk T allele of rs1360780)</a:t>
            </a:r>
          </a:p>
          <a:p>
            <a:pPr>
              <a:buFont typeface="Arial"/>
              <a:buChar char="•"/>
            </a:pPr>
            <a:r>
              <a:rPr lang="en-GB" dirty="0">
                <a:ea typeface="+mn-lt"/>
                <a:cs typeface="+mn-lt"/>
              </a:rPr>
              <a:t>Individuals with higher activation of FKBP5 have prolonged stress responses </a:t>
            </a:r>
          </a:p>
          <a:p>
            <a:pPr marL="0" indent="0">
              <a:buNone/>
            </a:pPr>
            <a:endParaRPr lang="en-US" dirty="0">
              <a:cs typeface="Calibri" panose="020F0502020204030204"/>
            </a:endParaRPr>
          </a:p>
        </p:txBody>
      </p:sp>
      <p:sp>
        <p:nvSpPr>
          <p:cNvPr id="4" name="TextBox 3">
            <a:extLst>
              <a:ext uri="{FF2B5EF4-FFF2-40B4-BE49-F238E27FC236}">
                <a16:creationId xmlns:a16="http://schemas.microsoft.com/office/drawing/2014/main" id="{1DD113A6-695F-4FCA-9F6B-571527646EDE}"/>
              </a:ext>
            </a:extLst>
          </p:cNvPr>
          <p:cNvSpPr txBox="1"/>
          <p:nvPr/>
        </p:nvSpPr>
        <p:spPr>
          <a:xfrm>
            <a:off x="5774635" y="603995"/>
            <a:ext cx="4087401" cy="769441"/>
          </a:xfrm>
          <a:prstGeom prst="rect">
            <a:avLst/>
          </a:prstGeom>
          <a:noFill/>
        </p:spPr>
        <p:txBody>
          <a:bodyPr wrap="none" rtlCol="0">
            <a:spAutoFit/>
          </a:bodyPr>
          <a:lstStyle/>
          <a:p>
            <a:r>
              <a:rPr lang="en-US" sz="4400" dirty="0">
                <a:cs typeface="Calibri Light"/>
              </a:rPr>
              <a:t>… </a:t>
            </a:r>
            <a:r>
              <a:rPr lang="en-US" sz="4400" dirty="0" err="1">
                <a:cs typeface="Calibri Light"/>
              </a:rPr>
              <a:t>mwahahahaha</a:t>
            </a:r>
            <a:endParaRPr lang="en-GB" sz="4400" dirty="0"/>
          </a:p>
        </p:txBody>
      </p:sp>
    </p:spTree>
    <p:extLst>
      <p:ext uri="{BB962C8B-B14F-4D97-AF65-F5344CB8AC3E}">
        <p14:creationId xmlns:p14="http://schemas.microsoft.com/office/powerpoint/2010/main" val="74862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0F6FB-C7C3-4895-9EED-3ED64D5E7D3B}"/>
              </a:ext>
            </a:extLst>
          </p:cNvPr>
          <p:cNvSpPr>
            <a:spLocks noGrp="1"/>
          </p:cNvSpPr>
          <p:nvPr>
            <p:ph type="title"/>
          </p:nvPr>
        </p:nvSpPr>
        <p:spPr/>
        <p:txBody>
          <a:bodyPr/>
          <a:lstStyle/>
          <a:p>
            <a:r>
              <a:rPr lang="en-US">
                <a:cs typeface="Calibri Light"/>
              </a:rPr>
              <a:t>Results of the human experiment</a:t>
            </a:r>
            <a:endParaRPr lang="en-US"/>
          </a:p>
        </p:txBody>
      </p:sp>
      <p:sp>
        <p:nvSpPr>
          <p:cNvPr id="3" name="Content Placeholder 2">
            <a:extLst>
              <a:ext uri="{FF2B5EF4-FFF2-40B4-BE49-F238E27FC236}">
                <a16:creationId xmlns:a16="http://schemas.microsoft.com/office/drawing/2014/main" id="{B2EBC399-A365-4E51-8549-B70F0C7DBC13}"/>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en-GB" sz="4100" dirty="0">
                <a:ea typeface="+mn-lt"/>
                <a:cs typeface="+mn-lt"/>
              </a:rPr>
              <a:t>Question: How does FKBP5 and related methylation respond to increased glucocorticoids?</a:t>
            </a:r>
          </a:p>
          <a:p>
            <a:pPr>
              <a:buFont typeface="Arial,Sans-Serif"/>
            </a:pPr>
            <a:r>
              <a:rPr lang="en-GB" dirty="0">
                <a:ea typeface="+mn-lt"/>
                <a:cs typeface="+mn-lt"/>
              </a:rPr>
              <a:t>A human experiment! Treat 19 people with dexamethasone (DEX)</a:t>
            </a:r>
          </a:p>
          <a:p>
            <a:pPr>
              <a:buFont typeface="Arial,Sans-Serif"/>
            </a:pPr>
            <a:r>
              <a:rPr lang="en-GB" dirty="0">
                <a:ea typeface="+mn-lt"/>
                <a:cs typeface="+mn-lt"/>
              </a:rPr>
              <a:t>Reduced cortisol levels in blood </a:t>
            </a:r>
          </a:p>
          <a:p>
            <a:pPr>
              <a:buFont typeface="Arial,Sans-Serif"/>
            </a:pPr>
            <a:r>
              <a:rPr lang="en-GB" dirty="0">
                <a:ea typeface="+mn-lt"/>
                <a:cs typeface="+mn-lt"/>
              </a:rPr>
              <a:t>Increased FKBP5 mRNA levels </a:t>
            </a:r>
          </a:p>
          <a:p>
            <a:pPr>
              <a:buFont typeface="Arial,Sans-Serif"/>
            </a:pPr>
            <a:r>
              <a:rPr lang="en-GB" dirty="0" err="1">
                <a:ea typeface="+mn-lt"/>
                <a:cs typeface="+mn-lt"/>
              </a:rPr>
              <a:t>DNAm</a:t>
            </a:r>
            <a:r>
              <a:rPr lang="en-GB" dirty="0">
                <a:ea typeface="+mn-lt"/>
                <a:cs typeface="+mn-lt"/>
              </a:rPr>
              <a:t> changed at CpG sites in regulatory regions around FKBP5 1/3/6h (generally reduced)</a:t>
            </a:r>
            <a:br>
              <a:rPr lang="en-GB" dirty="0">
                <a:ea typeface="+mn-lt"/>
                <a:cs typeface="+mn-lt"/>
              </a:rPr>
            </a:br>
            <a:r>
              <a:rPr lang="en-GB" dirty="0">
                <a:ea typeface="+mn-lt"/>
                <a:cs typeface="+mn-lt"/>
              </a:rPr>
              <a:t>- many sites previously associated with trauma exposure</a:t>
            </a:r>
          </a:p>
          <a:p>
            <a:pPr>
              <a:buFont typeface="Arial,Sans-Serif"/>
            </a:pPr>
            <a:r>
              <a:rPr lang="en-GB" dirty="0" err="1">
                <a:ea typeface="+mn-lt"/>
                <a:cs typeface="+mn-lt"/>
              </a:rPr>
              <a:t>DNAm</a:t>
            </a:r>
            <a:r>
              <a:rPr lang="en-GB" dirty="0">
                <a:ea typeface="+mn-lt"/>
                <a:cs typeface="+mn-lt"/>
              </a:rPr>
              <a:t> returns to normal after 23h</a:t>
            </a:r>
          </a:p>
          <a:p>
            <a:pPr>
              <a:buFont typeface="Arial,Sans-Serif"/>
            </a:pPr>
            <a:r>
              <a:rPr lang="en-GB" dirty="0">
                <a:ea typeface="+mn-lt"/>
                <a:cs typeface="+mn-lt"/>
              </a:rPr>
              <a:t>T carriers of rs1360780 SNP had stronger methylation changes</a:t>
            </a:r>
          </a:p>
          <a:p>
            <a:pPr>
              <a:buFont typeface="Arial,Sans-Serif"/>
            </a:pPr>
            <a:r>
              <a:rPr lang="en-GB" dirty="0">
                <a:ea typeface="+mn-lt"/>
                <a:cs typeface="+mn-lt"/>
              </a:rPr>
              <a:t>Results replicated in study of 89 individuals</a:t>
            </a:r>
          </a:p>
          <a:p>
            <a:pPr>
              <a:buFont typeface="Arial,Sans-Serif"/>
            </a:pPr>
            <a:r>
              <a:rPr lang="en-GB" dirty="0">
                <a:ea typeface="+mn-lt"/>
                <a:cs typeface="+mn-lt"/>
              </a:rPr>
              <a:t>Unfortunately, none of the CpG sites with the strongest effects are measured by the 450K microarray</a:t>
            </a:r>
          </a:p>
          <a:p>
            <a:pPr marL="0" indent="0">
              <a:buNone/>
            </a:pPr>
            <a:endParaRPr lang="en-US" dirty="0">
              <a:cs typeface="Calibri"/>
            </a:endParaRPr>
          </a:p>
        </p:txBody>
      </p:sp>
    </p:spTree>
    <p:extLst>
      <p:ext uri="{BB962C8B-B14F-4D97-AF65-F5344CB8AC3E}">
        <p14:creationId xmlns:p14="http://schemas.microsoft.com/office/powerpoint/2010/main" val="265136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65C5FF-2FC8-4E1B-8B4C-1BF4E566B960}">
  <ds:schemaRefs>
    <ds:schemaRef ds:uri="http://purl.org/dc/dcmitype/"/>
    <ds:schemaRef ds:uri="http://schemas.microsoft.com/office/infopath/2007/PartnerControls"/>
    <ds:schemaRef ds:uri="5437daf8-e155-4260-9992-e8434af7a544"/>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E645A6EF-6B94-44ED-B95E-FFD82380C2F6}">
  <ds:schemaRefs>
    <ds:schemaRef ds:uri="http://schemas.microsoft.com/sharepoint/v3/contenttype/forms"/>
  </ds:schemaRefs>
</ds:datastoreItem>
</file>

<file path=customXml/itemProps3.xml><?xml version="1.0" encoding="utf-8"?>
<ds:datastoreItem xmlns:ds="http://schemas.openxmlformats.org/officeDocument/2006/customXml" ds:itemID="{427C72C1-846B-4529-B038-801A55815DA9}"/>
</file>

<file path=docProps/app.xml><?xml version="1.0" encoding="utf-8"?>
<Properties xmlns="http://schemas.openxmlformats.org/officeDocument/2006/extended-properties" xmlns:vt="http://schemas.openxmlformats.org/officeDocument/2006/docPropsVTypes">
  <Template>office theme</Template>
  <TotalTime>15</TotalTime>
  <Words>85</Words>
  <Application>Microsoft Office PowerPoint</Application>
  <PresentationFormat>Widescreen</PresentationFormat>
  <Paragraphs>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Arial,Sans-Serif</vt:lpstr>
      <vt:lpstr>Arial</vt:lpstr>
      <vt:lpstr>Calibri</vt:lpstr>
      <vt:lpstr>Calibri Light</vt:lpstr>
      <vt:lpstr>office theme</vt:lpstr>
      <vt:lpstr>PowerPoint Presentation</vt:lpstr>
      <vt:lpstr>EWAS in blood</vt:lpstr>
      <vt:lpstr>EWAS not in blood</vt:lpstr>
      <vt:lpstr>Global methylation</vt:lpstr>
      <vt:lpstr>DNAm age</vt:lpstr>
      <vt:lpstr>A human experiment</vt:lpstr>
      <vt:lpstr>Results of the human experiment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58</cp:revision>
  <dcterms:created xsi:type="dcterms:W3CDTF">2013-07-15T20:26:40Z</dcterms:created>
  <dcterms:modified xsi:type="dcterms:W3CDTF">2019-06-07T16:22:15Z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